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5" r:id="rId2"/>
  </p:sldMasterIdLst>
  <p:notesMasterIdLst>
    <p:notesMasterId r:id="rId19"/>
  </p:notesMasterIdLst>
  <p:handoutMasterIdLst>
    <p:handoutMasterId r:id="rId20"/>
  </p:handoutMasterIdLst>
  <p:sldIdLst>
    <p:sldId id="321" r:id="rId3"/>
    <p:sldId id="267" r:id="rId4"/>
    <p:sldId id="513" r:id="rId5"/>
    <p:sldId id="511" r:id="rId6"/>
    <p:sldId id="281" r:id="rId7"/>
    <p:sldId id="514" r:id="rId8"/>
    <p:sldId id="509" r:id="rId9"/>
    <p:sldId id="324" r:id="rId10"/>
    <p:sldId id="323" r:id="rId11"/>
    <p:sldId id="517" r:id="rId12"/>
    <p:sldId id="329" r:id="rId13"/>
    <p:sldId id="520" r:id="rId14"/>
    <p:sldId id="521" r:id="rId15"/>
    <p:sldId id="523" r:id="rId16"/>
    <p:sldId id="528" r:id="rId17"/>
    <p:sldId id="325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1"/>
    <p:restoredTop sz="93103" autoAdjust="0"/>
  </p:normalViewPr>
  <p:slideViewPr>
    <p:cSldViewPr snapToGrid="0" showGuides="1">
      <p:cViewPr varScale="1">
        <p:scale>
          <a:sx n="79" d="100"/>
          <a:sy n="79" d="100"/>
        </p:scale>
        <p:origin x="714" y="96"/>
      </p:cViewPr>
      <p:guideLst>
        <p:guide orient="horz" pos="5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85F03C3-01B0-7444-9E42-8D6112F31B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00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90F76-E442-B943-91A4-A12EE05D345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20AE9-0BC7-2D40-892E-9350941B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F7840-BB0D-4ABC-89AD-BCDEF1BCF34C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1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F7840-BB0D-4ABC-89AD-BCDEF1BCF34C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7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AEE-8B12-9B41-BA32-BFE550708BE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487D-690A-184C-BE72-B3ABDFC8D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8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AEE-8B12-9B41-BA32-BFE550708BE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487D-690A-184C-BE72-B3ABDFC8D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7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AEE-8B12-9B41-BA32-BFE550708BE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487D-690A-184C-BE72-B3ABDFC8D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19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11025" y="4675698"/>
            <a:ext cx="3298092" cy="6393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Position, Organisation Name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5" y="5710716"/>
            <a:ext cx="906806" cy="706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94" y="5710722"/>
            <a:ext cx="1182543" cy="74222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711029" y="5484013"/>
            <a:ext cx="4495285" cy="7489"/>
          </a:xfrm>
          <a:prstGeom prst="line">
            <a:avLst/>
          </a:prstGeom>
          <a:ln w="12700">
            <a:solidFill>
              <a:srgbClr val="FFB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1028" y="5585000"/>
            <a:ext cx="4495285" cy="82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1029" y="5534315"/>
            <a:ext cx="4495285" cy="823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6887" y="2112279"/>
            <a:ext cx="4078287" cy="1425575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OVER TWO OR THREE LINES EVEN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r="3201" b="14635"/>
          <a:stretch/>
        </p:blipFill>
        <p:spPr>
          <a:xfrm rot="16200000">
            <a:off x="5954877" y="-23633"/>
            <a:ext cx="3165488" cy="32127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57" y="329520"/>
            <a:ext cx="1817811" cy="96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475073" y="1832640"/>
            <a:ext cx="3899220" cy="39157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rgbClr val="D91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D91F53"/>
                </a:solidFill>
              </a:defRPr>
            </a:lvl2pPr>
            <a:lvl3pPr>
              <a:defRPr sz="2400">
                <a:solidFill>
                  <a:srgbClr val="D91F53"/>
                </a:solidFill>
              </a:defRPr>
            </a:lvl3pPr>
            <a:lvl4pPr>
              <a:defRPr sz="2400">
                <a:solidFill>
                  <a:srgbClr val="D91F53"/>
                </a:solidFill>
              </a:defRPr>
            </a:lvl4pPr>
            <a:lvl5pPr>
              <a:defRPr sz="2400">
                <a:solidFill>
                  <a:srgbClr val="D91F53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75076" y="2517429"/>
            <a:ext cx="3965123" cy="3504437"/>
          </a:xfrm>
        </p:spPr>
        <p:txBody>
          <a:bodyPr lIns="0" tIns="0" rIns="0" bIns="0">
            <a:noAutofit/>
          </a:bodyPr>
          <a:lstStyle>
            <a:lvl1pPr marL="214303" indent="-214303">
              <a:buFontTx/>
              <a:buBlip>
                <a:blip r:embed="rId2"/>
              </a:buBlip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One </a:t>
            </a:r>
          </a:p>
          <a:p>
            <a:pPr lvl="0"/>
            <a:r>
              <a:rPr lang="en-US" dirty="0"/>
              <a:t>Bullet Two </a:t>
            </a:r>
          </a:p>
          <a:p>
            <a:pPr lvl="0"/>
            <a:r>
              <a:rPr lang="en-US" dirty="0"/>
              <a:t>Bullet Three 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802192" y="996958"/>
            <a:ext cx="4052887" cy="508317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IMAGE BY CLICKING BUTTON IN CENTRE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57" y="329520"/>
            <a:ext cx="1817811" cy="96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475072" y="1616328"/>
            <a:ext cx="8051090" cy="4184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>
                <a:solidFill>
                  <a:srgbClr val="D91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D91F53"/>
                </a:solidFill>
              </a:defRPr>
            </a:lvl2pPr>
            <a:lvl3pPr>
              <a:defRPr sz="2400">
                <a:solidFill>
                  <a:srgbClr val="D91F53"/>
                </a:solidFill>
              </a:defRPr>
            </a:lvl3pPr>
            <a:lvl4pPr>
              <a:defRPr sz="2400">
                <a:solidFill>
                  <a:srgbClr val="D91F53"/>
                </a:solidFill>
              </a:defRPr>
            </a:lvl4pPr>
            <a:lvl5pPr>
              <a:defRPr sz="2400">
                <a:solidFill>
                  <a:srgbClr val="D91F53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75076" y="2355920"/>
            <a:ext cx="8232323" cy="4053118"/>
          </a:xfrm>
        </p:spPr>
        <p:txBody>
          <a:bodyPr lIns="0" tIns="0" rIns="0" bIns="0">
            <a:noAutofit/>
          </a:bodyPr>
          <a:lstStyle>
            <a:lvl1pPr marL="214303" indent="-214303">
              <a:buFontTx/>
              <a:buBlip>
                <a:blip r:embed="rId2"/>
              </a:buBlip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One </a:t>
            </a:r>
          </a:p>
          <a:p>
            <a:pPr lvl="0"/>
            <a:r>
              <a:rPr lang="en-US" dirty="0"/>
              <a:t>Bullet Two </a:t>
            </a:r>
          </a:p>
          <a:p>
            <a:pPr lvl="0"/>
            <a:r>
              <a:rPr lang="en-US" dirty="0"/>
              <a:t>Bullet Three</a:t>
            </a:r>
          </a:p>
          <a:p>
            <a:pPr lvl="0"/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57" y="329520"/>
            <a:ext cx="1817811" cy="96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475073" y="1832640"/>
            <a:ext cx="3899220" cy="39157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>
                <a:solidFill>
                  <a:srgbClr val="D91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D91F53"/>
                </a:solidFill>
              </a:defRPr>
            </a:lvl2pPr>
            <a:lvl3pPr>
              <a:defRPr sz="2400">
                <a:solidFill>
                  <a:srgbClr val="D91F53"/>
                </a:solidFill>
              </a:defRPr>
            </a:lvl3pPr>
            <a:lvl4pPr>
              <a:defRPr sz="2400">
                <a:solidFill>
                  <a:srgbClr val="D91F53"/>
                </a:solidFill>
              </a:defRPr>
            </a:lvl4pPr>
            <a:lvl5pPr>
              <a:defRPr sz="2400">
                <a:solidFill>
                  <a:srgbClr val="D91F53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475076" y="2316949"/>
            <a:ext cx="3965123" cy="29444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rgbClr val="D91F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802188" y="1038140"/>
            <a:ext cx="4119390" cy="51414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IMAGE BY CLICKING BUTTON IN CENTRE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5076" y="2769683"/>
            <a:ext cx="3965123" cy="3433417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57" y="329520"/>
            <a:ext cx="1817811" cy="96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779545"/>
            <a:ext cx="8021080" cy="493713"/>
          </a:xfrm>
        </p:spPr>
        <p:txBody>
          <a:bodyPr>
            <a:noAutofit/>
          </a:bodyPr>
          <a:lstStyle>
            <a:lvl1pPr marL="0" indent="0">
              <a:buNone/>
              <a:defRPr sz="2800" b="0" cap="none" spc="0" baseline="0">
                <a:ln>
                  <a:noFill/>
                </a:ln>
                <a:solidFill>
                  <a:srgbClr val="C40A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TABLE TITLE</a:t>
            </a:r>
          </a:p>
        </p:txBody>
      </p:sp>
      <p:sp>
        <p:nvSpPr>
          <p:cNvPr id="15" name="Table Placeholder 14"/>
          <p:cNvSpPr>
            <a:spLocks noGrp="1"/>
          </p:cNvSpPr>
          <p:nvPr>
            <p:ph type="tbl" sz="quarter" idx="14" hasCustomPrompt="1"/>
          </p:nvPr>
        </p:nvSpPr>
        <p:spPr>
          <a:xfrm>
            <a:off x="628650" y="2879713"/>
            <a:ext cx="8021080" cy="3241000"/>
          </a:xfrm>
          <a:ln>
            <a:solidFill>
              <a:srgbClr val="615E9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TO INSERT TABLE CLICK BUTTON IN CENTRE  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1" y="2316885"/>
            <a:ext cx="4734182" cy="32746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57" y="329520"/>
            <a:ext cx="1817811" cy="96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s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1779545"/>
            <a:ext cx="7860441" cy="493713"/>
          </a:xfrm>
        </p:spPr>
        <p:txBody>
          <a:bodyPr>
            <a:noAutofit/>
          </a:bodyPr>
          <a:lstStyle>
            <a:lvl1pPr marL="0" indent="0">
              <a:buNone/>
              <a:defRPr sz="2800" b="0" cap="none" spc="0" baseline="0">
                <a:ln>
                  <a:noFill/>
                </a:ln>
                <a:solidFill>
                  <a:srgbClr val="C40A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GRAPHS AND CHARTS TITLE 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1" y="2438161"/>
            <a:ext cx="4734182" cy="32746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628652" y="2930526"/>
            <a:ext cx="3778593" cy="32808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TO INSERT CHART CLICK BUTTON IN CENTRE</a:t>
            </a:r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5" hasCustomPrompt="1"/>
          </p:nvPr>
        </p:nvSpPr>
        <p:spPr>
          <a:xfrm>
            <a:off x="4710500" y="2930526"/>
            <a:ext cx="3778593" cy="32808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TO INSERT CHART CLICK BUTTON IN CENTRE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57" y="329520"/>
            <a:ext cx="1817811" cy="96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me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779545"/>
            <a:ext cx="8021080" cy="493713"/>
          </a:xfrm>
        </p:spPr>
        <p:txBody>
          <a:bodyPr>
            <a:noAutofit/>
          </a:bodyPr>
          <a:lstStyle>
            <a:lvl1pPr marL="0" indent="0">
              <a:buNone/>
              <a:defRPr sz="2800" b="0" cap="none" spc="0" baseline="0">
                <a:ln>
                  <a:noFill/>
                </a:ln>
                <a:solidFill>
                  <a:srgbClr val="C40A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MULTIMEDIA TITLE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1" y="2316885"/>
            <a:ext cx="4734182" cy="32746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4" hasCustomPrompt="1"/>
          </p:nvPr>
        </p:nvSpPr>
        <p:spPr>
          <a:xfrm>
            <a:off x="628654" y="2849563"/>
            <a:ext cx="8120063" cy="3600450"/>
          </a:xfrm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TO INSERT MULTIMEDIA CLICK BUTTON IN CENTRE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57" y="329520"/>
            <a:ext cx="1817811" cy="96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F3031-6E58-0D4D-B64F-53EDCF5073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27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AEE-8B12-9B41-BA32-BFE550708BE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487D-690A-184C-BE72-B3ABDFC8D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41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AF3D-CECE-45FB-ADF8-971D16B91D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1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AEE-8B12-9B41-BA32-BFE550708BE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487D-690A-184C-BE72-B3ABDFC8D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7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AEE-8B12-9B41-BA32-BFE550708BE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487D-690A-184C-BE72-B3ABDFC8D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AEE-8B12-9B41-BA32-BFE550708BE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487D-690A-184C-BE72-B3ABDFC8D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0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AEE-8B12-9B41-BA32-BFE550708BE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487D-690A-184C-BE72-B3ABDFC8D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3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AEE-8B12-9B41-BA32-BFE550708BE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487D-690A-184C-BE72-B3ABDFC8D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8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AEE-8B12-9B41-BA32-BFE550708BE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487D-690A-184C-BE72-B3ABDFC8D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2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AEE-8B12-9B41-BA32-BFE550708BE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487D-690A-184C-BE72-B3ABDFC8D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6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20AEE-8B12-9B41-BA32-BFE550708BE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487D-690A-184C-BE72-B3ABDFC8D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5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20AEE-8B12-9B41-BA32-BFE550708BE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487D-690A-184C-BE72-B3ABDFC8D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3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jpeg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12" Type="http://schemas.openxmlformats.org/officeDocument/2006/relationships/image" Target="../media/image39.tiff"/><Relationship Id="rId17" Type="http://schemas.openxmlformats.org/officeDocument/2006/relationships/image" Target="../media/image43.png"/><Relationship Id="rId2" Type="http://schemas.openxmlformats.org/officeDocument/2006/relationships/image" Target="../media/image31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9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hyperlink" Target="https://leishchalleng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dx.doi.org/10.3201/eid2010.140288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10165" y="337615"/>
            <a:ext cx="6733414" cy="95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ctr" defTabSz="456560"/>
            <a:r>
              <a:rPr lang="en-GB" sz="2800" dirty="0">
                <a:solidFill>
                  <a:srgbClr val="000000"/>
                </a:solidFill>
                <a:latin typeface="+mn-lt"/>
              </a:rPr>
              <a:t>Development of a controlled human challenge model for leishmaniasis</a:t>
            </a:r>
            <a:endParaRPr lang="en-US" sz="2800" i="1" dirty="0">
              <a:latin typeface="+mn-lt"/>
              <a:cs typeface="Calibri"/>
            </a:endParaRPr>
          </a:p>
        </p:txBody>
      </p:sp>
      <p:pic>
        <p:nvPicPr>
          <p:cNvPr id="12" name="Picture 10" descr="kid le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8633" y="3064422"/>
            <a:ext cx="1919543" cy="244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39047" y="5575129"/>
            <a:ext cx="8476393" cy="12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ctr" defTabSz="456560"/>
            <a:r>
              <a:rPr lang="en-US" sz="2400" dirty="0">
                <a:latin typeface="Calibri"/>
                <a:cs typeface="Calibri"/>
              </a:rPr>
              <a:t>Paul Kaye and </a:t>
            </a:r>
            <a:r>
              <a:rPr lang="en-US" sz="2400" dirty="0" err="1">
                <a:latin typeface="Calibri"/>
                <a:cs typeface="Calibri"/>
              </a:rPr>
              <a:t>Vivak</a:t>
            </a:r>
            <a:r>
              <a:rPr lang="en-US" sz="2400" dirty="0">
                <a:latin typeface="Calibri"/>
                <a:cs typeface="Calibri"/>
              </a:rPr>
              <a:t> Parkash on behalf of the LEISH Challenge team</a:t>
            </a:r>
          </a:p>
          <a:p>
            <a:pPr algn="ctr" defTabSz="456560"/>
            <a:r>
              <a:rPr lang="en-US" sz="2400" dirty="0">
                <a:latin typeface="Calibri"/>
                <a:cs typeface="Calibri"/>
              </a:rPr>
              <a:t>York Biomedical Research Institute</a:t>
            </a:r>
          </a:p>
          <a:p>
            <a:pPr algn="ctr" defTabSz="456560"/>
            <a:r>
              <a:rPr lang="en-US" dirty="0">
                <a:latin typeface="Calibri"/>
                <a:cs typeface="Calibri"/>
              </a:rPr>
              <a:t>Hull York Medical School, U</a:t>
            </a:r>
            <a:r>
              <a:rPr lang="en-US" sz="2400" dirty="0">
                <a:latin typeface="Calibri"/>
                <a:cs typeface="Calibri"/>
              </a:rPr>
              <a:t>niversity of York </a:t>
            </a:r>
          </a:p>
        </p:txBody>
      </p:sp>
      <p:pic>
        <p:nvPicPr>
          <p:cNvPr id="17" name="Picture 6" descr="CL5">
            <a:extLst>
              <a:ext uri="{FF2B5EF4-FFF2-40B4-BE49-F238E27FC236}">
                <a16:creationId xmlns:a16="http://schemas.microsoft.com/office/drawing/2014/main" id="{F2ACD102-A241-A146-8CD6-E764D5600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878632" y="1449388"/>
            <a:ext cx="1919544" cy="16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F8ADE9-B843-814A-A64B-525D8236E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57" y="329520"/>
            <a:ext cx="1817811" cy="965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74B3D8-0F72-7A46-9A06-0DB5F0829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24" y="1539468"/>
            <a:ext cx="4342876" cy="377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89904" y="527297"/>
            <a:ext cx="4968552" cy="5760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Patient and Public Involvement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B315DD-3BD9-0448-8974-CF7ADECE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329520"/>
            <a:ext cx="1817811" cy="965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F639FD-C1B3-2046-9D14-4DED829985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2" y="280749"/>
            <a:ext cx="1195911" cy="1040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D17BE9-2805-5549-94A4-46A3B8578BDF}"/>
              </a:ext>
            </a:extLst>
          </p:cNvPr>
          <p:cNvSpPr txBox="1"/>
          <p:nvPr/>
        </p:nvSpPr>
        <p:spPr>
          <a:xfrm>
            <a:off x="534134" y="1533465"/>
            <a:ext cx="84502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INVOLVE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Patient and Public Involvement group conducted in February 2019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10 individuals, conducted by Health psychologist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Recruited locally and nationally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Mix of lay and professional represented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NHS patient research ambassador and previous Oxford CHIM participant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Study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Ethical issues +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Recruitment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073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B315DD-3BD9-0448-8974-CF7ADECE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329520"/>
            <a:ext cx="1817811" cy="965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F639FD-C1B3-2046-9D14-4DED829985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2" y="280749"/>
            <a:ext cx="1195911" cy="10406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43269EC-42F6-D346-B72A-4DC73592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542" y="201705"/>
            <a:ext cx="5865502" cy="1229563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FLYBITE: A clinical study to develop a sand fly biting protocol using pathogen-free blood-fed sand flies*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9ECFD-AA1F-554B-9D95-AB1DA6F9BCE5}"/>
              </a:ext>
            </a:extLst>
          </p:cNvPr>
          <p:cNvSpPr txBox="1"/>
          <p:nvPr/>
        </p:nvSpPr>
        <p:spPr>
          <a:xfrm>
            <a:off x="727787" y="1977024"/>
            <a:ext cx="76884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n-lt"/>
              </a:rPr>
              <a:t>Primary Objective</a:t>
            </a:r>
          </a:p>
          <a:p>
            <a:r>
              <a:rPr lang="en-GB" sz="2000" dirty="0">
                <a:latin typeface="+mn-lt"/>
              </a:rPr>
              <a:t>The development of </a:t>
            </a:r>
            <a:r>
              <a:rPr lang="en-GB" sz="2000" b="1" dirty="0">
                <a:solidFill>
                  <a:srgbClr val="CE0037"/>
                </a:solidFill>
                <a:latin typeface="+mn-lt"/>
              </a:rPr>
              <a:t>a sand fly biting protocol, </a:t>
            </a:r>
            <a:r>
              <a:rPr lang="en-GB" sz="2000" dirty="0">
                <a:latin typeface="+mn-lt"/>
              </a:rPr>
              <a:t>using pathogen-free sand flies, which is </a:t>
            </a:r>
            <a:r>
              <a:rPr lang="en-GB" sz="2000" b="1" dirty="0">
                <a:solidFill>
                  <a:srgbClr val="CE0037"/>
                </a:solidFill>
                <a:latin typeface="+mn-lt"/>
              </a:rPr>
              <a:t>effective</a:t>
            </a:r>
            <a:r>
              <a:rPr lang="en-GB" sz="2000" dirty="0">
                <a:latin typeface="+mn-lt"/>
              </a:rPr>
              <a:t> and </a:t>
            </a:r>
            <a:r>
              <a:rPr lang="en-GB" sz="2000" b="1" dirty="0">
                <a:solidFill>
                  <a:srgbClr val="CE0037"/>
                </a:solidFill>
                <a:latin typeface="+mn-lt"/>
              </a:rPr>
              <a:t>safe for volunteers</a:t>
            </a:r>
            <a:endParaRPr lang="en-US" sz="2000" b="1" dirty="0">
              <a:latin typeface="+mn-lt"/>
            </a:endParaRPr>
          </a:p>
          <a:p>
            <a:endParaRPr lang="en-GB" sz="2000" dirty="0">
              <a:latin typeface="+mn-lt"/>
            </a:endParaRPr>
          </a:p>
          <a:p>
            <a:r>
              <a:rPr lang="en-GB" sz="2000" b="1" dirty="0">
                <a:latin typeface="+mn-lt"/>
              </a:rPr>
              <a:t>Secondary Objectives</a:t>
            </a:r>
          </a:p>
          <a:p>
            <a:r>
              <a:rPr lang="en-GB" sz="2000" dirty="0">
                <a:latin typeface="+mn-lt"/>
              </a:rPr>
              <a:t>A. To determine </a:t>
            </a:r>
            <a:r>
              <a:rPr lang="en-GB" sz="2000" b="1" dirty="0">
                <a:solidFill>
                  <a:srgbClr val="CE0037"/>
                </a:solidFill>
                <a:latin typeface="+mn-lt"/>
              </a:rPr>
              <a:t>human response </a:t>
            </a:r>
            <a:r>
              <a:rPr lang="en-GB" sz="2000" dirty="0">
                <a:latin typeface="+mn-lt"/>
              </a:rPr>
              <a:t>to sand fly bite by (</a:t>
            </a:r>
            <a:r>
              <a:rPr lang="en-GB" sz="2000" dirty="0" err="1">
                <a:latin typeface="+mn-lt"/>
              </a:rPr>
              <a:t>i</a:t>
            </a:r>
            <a:r>
              <a:rPr lang="en-GB" sz="2000" dirty="0">
                <a:latin typeface="+mn-lt"/>
              </a:rPr>
              <a:t>) macroscopic, (ii) </a:t>
            </a:r>
            <a:r>
              <a:rPr lang="en-GB" sz="2000" dirty="0" err="1">
                <a:latin typeface="+mn-lt"/>
              </a:rPr>
              <a:t>dermoscopic</a:t>
            </a:r>
            <a:r>
              <a:rPr lang="en-GB" sz="2000" dirty="0">
                <a:latin typeface="+mn-lt"/>
              </a:rPr>
              <a:t>, (iii) immunological, and (iv) haematological / biochemical outcomes. 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B. Determine attitudes to sand fly bite by way of </a:t>
            </a:r>
            <a:r>
              <a:rPr lang="en-GB" sz="2000" b="1" dirty="0">
                <a:solidFill>
                  <a:srgbClr val="CE0037"/>
                </a:solidFill>
                <a:latin typeface="+mn-lt"/>
              </a:rPr>
              <a:t>post-study focus group </a:t>
            </a:r>
            <a:r>
              <a:rPr lang="en-GB" sz="2000" dirty="0">
                <a:latin typeface="+mn-lt"/>
              </a:rPr>
              <a:t>with study participants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7748CD-2299-B54E-800D-5689CAB08446}"/>
              </a:ext>
            </a:extLst>
          </p:cNvPr>
          <p:cNvSpPr txBox="1"/>
          <p:nvPr/>
        </p:nvSpPr>
        <p:spPr>
          <a:xfrm>
            <a:off x="635320" y="6128370"/>
            <a:ext cx="5960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* </a:t>
            </a:r>
            <a:r>
              <a:rPr lang="en-US" sz="2000" dirty="0" err="1">
                <a:latin typeface="+mn-lt"/>
              </a:rPr>
              <a:t>Clinicaltrials.gov</a:t>
            </a:r>
            <a:r>
              <a:rPr lang="en-US" sz="2000" dirty="0">
                <a:latin typeface="+mn-lt"/>
              </a:rPr>
              <a:t>: NCT03999970</a:t>
            </a:r>
            <a:endParaRPr lang="en-US" sz="2000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6597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423649"/>
            <a:ext cx="5041395" cy="768824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latin typeface="+mn-lt"/>
                <a:ea typeface="ＭＳ Ｐゴシック" charset="0"/>
                <a:cs typeface="ＭＳ Ｐゴシック" charset="0"/>
              </a:rPr>
              <a:t>FLYBITE:                               Inclusion &amp; Exclusion summary </a:t>
            </a:r>
            <a:endParaRPr lang="en-GB" sz="2800" dirty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B315DD-3BD9-0448-8974-CF7ADECE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329520"/>
            <a:ext cx="1817811" cy="965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F639FD-C1B3-2046-9D14-4DED829985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2" y="280749"/>
            <a:ext cx="1195911" cy="1040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E8CDF8-3397-6742-B86E-8336D34CBF65}"/>
              </a:ext>
            </a:extLst>
          </p:cNvPr>
          <p:cNvSpPr txBox="1"/>
          <p:nvPr/>
        </p:nvSpPr>
        <p:spPr>
          <a:xfrm>
            <a:off x="842588" y="1557338"/>
            <a:ext cx="81417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+mn-lt"/>
              </a:rPr>
              <a:t>Healthy</a:t>
            </a:r>
            <a:r>
              <a:rPr lang="en-GB" dirty="0">
                <a:latin typeface="+mn-lt"/>
              </a:rPr>
              <a:t> adults aged </a:t>
            </a:r>
            <a:r>
              <a:rPr lang="en-GB" dirty="0">
                <a:solidFill>
                  <a:srgbClr val="CE0037"/>
                </a:solidFill>
                <a:latin typeface="+mn-lt"/>
              </a:rPr>
              <a:t>18 to 65 years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Willing to </a:t>
            </a:r>
            <a:r>
              <a:rPr lang="en-GB" dirty="0">
                <a:solidFill>
                  <a:srgbClr val="CE0037"/>
                </a:solidFill>
                <a:latin typeface="+mn-lt"/>
              </a:rPr>
              <a:t>refrain from travel </a:t>
            </a:r>
            <a:r>
              <a:rPr lang="en-GB" dirty="0">
                <a:latin typeface="+mn-lt"/>
              </a:rPr>
              <a:t>to regions where </a:t>
            </a:r>
            <a:r>
              <a:rPr lang="en-GB" i="1" dirty="0">
                <a:latin typeface="+mn-lt"/>
              </a:rPr>
              <a:t>Leishmania</a:t>
            </a:r>
            <a:r>
              <a:rPr lang="en-GB" dirty="0">
                <a:latin typeface="+mn-lt"/>
              </a:rPr>
              <a:t>-transmitting sand flies are present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No Recent receipt of </a:t>
            </a:r>
            <a:r>
              <a:rPr lang="en-GB" dirty="0">
                <a:solidFill>
                  <a:srgbClr val="CE0037"/>
                </a:solidFill>
                <a:latin typeface="+mn-lt"/>
              </a:rPr>
              <a:t>vaccination</a:t>
            </a:r>
            <a:endParaRPr lang="en-GB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No recent administration of 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immunoglobulins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No history of significant </a:t>
            </a:r>
            <a:r>
              <a:rPr lang="en-GB" dirty="0">
                <a:solidFill>
                  <a:srgbClr val="CE0037"/>
                </a:solidFill>
                <a:latin typeface="+mn-lt"/>
              </a:rPr>
              <a:t>allergic disease/atopy </a:t>
            </a:r>
            <a:r>
              <a:rPr lang="en-GB" dirty="0">
                <a:latin typeface="+mn-lt"/>
              </a:rPr>
              <a:t>or </a:t>
            </a:r>
            <a:r>
              <a:rPr lang="en-GB" dirty="0">
                <a:solidFill>
                  <a:srgbClr val="CE0037"/>
                </a:solidFill>
                <a:latin typeface="+mn-lt"/>
              </a:rPr>
              <a:t>drug allergy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No significant </a:t>
            </a:r>
            <a:r>
              <a:rPr lang="en-GB" dirty="0">
                <a:solidFill>
                  <a:srgbClr val="CE0037"/>
                </a:solidFill>
                <a:latin typeface="+mn-lt"/>
              </a:rPr>
              <a:t>chronic skin condition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No history of </a:t>
            </a:r>
            <a:r>
              <a:rPr lang="en-GB" dirty="0">
                <a:solidFill>
                  <a:srgbClr val="CE0037"/>
                </a:solidFill>
                <a:latin typeface="+mn-lt"/>
              </a:rPr>
              <a:t>leishmaniasis</a:t>
            </a:r>
            <a:r>
              <a:rPr lang="en-GB" dirty="0"/>
              <a:t> </a:t>
            </a:r>
            <a:r>
              <a:rPr lang="en-GB" dirty="0">
                <a:latin typeface="+mn-lt"/>
              </a:rPr>
              <a:t>(RDT)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No significant history of travel to </a:t>
            </a:r>
            <a:r>
              <a:rPr lang="en-GB" dirty="0">
                <a:solidFill>
                  <a:srgbClr val="CE0037"/>
                </a:solidFill>
                <a:latin typeface="+mn-lt"/>
              </a:rPr>
              <a:t>regions where </a:t>
            </a:r>
            <a:r>
              <a:rPr lang="en-GB" i="1" dirty="0">
                <a:solidFill>
                  <a:srgbClr val="CE0037"/>
                </a:solidFill>
                <a:latin typeface="+mn-lt"/>
              </a:rPr>
              <a:t>Leishmania major</a:t>
            </a:r>
            <a:r>
              <a:rPr lang="en-GB" dirty="0">
                <a:solidFill>
                  <a:srgbClr val="CE0037"/>
                </a:solidFill>
                <a:latin typeface="+mn-lt"/>
              </a:rPr>
              <a:t>-transmitting sand flies are endemic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No history of severe reaction to 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insect bites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Significantly raised </a:t>
            </a:r>
            <a:r>
              <a:rPr lang="en-GB" dirty="0" err="1">
                <a:latin typeface="+mn-lt"/>
              </a:rPr>
              <a:t>IgE</a:t>
            </a: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956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1016" y="338618"/>
            <a:ext cx="4964615" cy="96564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FLYBITE:                                              study design and visits</a:t>
            </a:r>
            <a:r>
              <a:rPr lang="en-GB" sz="28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B315DD-3BD9-0448-8974-CF7ADECE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329520"/>
            <a:ext cx="1817811" cy="965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F639FD-C1B3-2046-9D14-4DED829985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2" y="280749"/>
            <a:ext cx="1195911" cy="10406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C6594B-0ABE-F54F-BB04-323B632BE54A}"/>
              </a:ext>
            </a:extLst>
          </p:cNvPr>
          <p:cNvSpPr/>
          <p:nvPr/>
        </p:nvSpPr>
        <p:spPr>
          <a:xfrm>
            <a:off x="133798" y="2062496"/>
            <a:ext cx="1169894" cy="588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Pre-screening</a:t>
            </a:r>
          </a:p>
          <a:p>
            <a:pPr algn="ctr"/>
            <a:r>
              <a:rPr lang="en-GB" sz="1800" dirty="0"/>
              <a:t>(-40 to -14)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3A3A01-DEBC-5D4E-9195-C225EE22361A}"/>
              </a:ext>
            </a:extLst>
          </p:cNvPr>
          <p:cNvSpPr/>
          <p:nvPr/>
        </p:nvSpPr>
        <p:spPr>
          <a:xfrm>
            <a:off x="1673486" y="2062496"/>
            <a:ext cx="1169894" cy="588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Visit 1</a:t>
            </a:r>
          </a:p>
          <a:p>
            <a:pPr algn="ctr"/>
            <a:r>
              <a:rPr lang="en-GB" sz="1800" dirty="0"/>
              <a:t>(-30 to -7)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B51137-4F25-124F-966B-B495498C7045}"/>
              </a:ext>
            </a:extLst>
          </p:cNvPr>
          <p:cNvSpPr/>
          <p:nvPr/>
        </p:nvSpPr>
        <p:spPr>
          <a:xfrm>
            <a:off x="3213174" y="2054428"/>
            <a:ext cx="1169894" cy="588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Visit 2</a:t>
            </a:r>
          </a:p>
          <a:p>
            <a:pPr algn="ctr"/>
            <a:r>
              <a:rPr lang="en-GB" sz="1800" dirty="0"/>
              <a:t>(0)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8674F9-B0DF-AF49-9417-2D94FBA70E42}"/>
              </a:ext>
            </a:extLst>
          </p:cNvPr>
          <p:cNvSpPr/>
          <p:nvPr/>
        </p:nvSpPr>
        <p:spPr>
          <a:xfrm>
            <a:off x="4752862" y="2062496"/>
            <a:ext cx="1169894" cy="588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Visit 3</a:t>
            </a:r>
          </a:p>
          <a:p>
            <a:pPr algn="ctr"/>
            <a:r>
              <a:rPr lang="en-GB" sz="1800" dirty="0"/>
              <a:t>(3 ± 1)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991829-3707-C242-A612-83158A88706F}"/>
              </a:ext>
            </a:extLst>
          </p:cNvPr>
          <p:cNvSpPr/>
          <p:nvPr/>
        </p:nvSpPr>
        <p:spPr>
          <a:xfrm>
            <a:off x="6292549" y="2054428"/>
            <a:ext cx="1169894" cy="588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Visit 4</a:t>
            </a:r>
          </a:p>
          <a:p>
            <a:pPr algn="ctr"/>
            <a:r>
              <a:rPr lang="en-GB" sz="1800" dirty="0"/>
              <a:t>(10 ± 3)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A69D8-9D6D-604D-8D1E-E1500349E9F6}"/>
              </a:ext>
            </a:extLst>
          </p:cNvPr>
          <p:cNvSpPr/>
          <p:nvPr/>
        </p:nvSpPr>
        <p:spPr>
          <a:xfrm>
            <a:off x="7832237" y="2062496"/>
            <a:ext cx="1169894" cy="588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Visit 5</a:t>
            </a:r>
          </a:p>
          <a:p>
            <a:pPr algn="ctr"/>
            <a:r>
              <a:rPr lang="en-GB" sz="1800" dirty="0"/>
              <a:t>(21 ± 5)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AC3B02A-FACE-C14A-91AA-69C8A56BACF3}"/>
              </a:ext>
            </a:extLst>
          </p:cNvPr>
          <p:cNvSpPr/>
          <p:nvPr/>
        </p:nvSpPr>
        <p:spPr>
          <a:xfrm>
            <a:off x="1276015" y="2194614"/>
            <a:ext cx="495971" cy="3247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CE0037"/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A5195C73-4F9F-FA4F-9338-C28AC5AE0DCF}"/>
              </a:ext>
            </a:extLst>
          </p:cNvPr>
          <p:cNvSpPr/>
          <p:nvPr/>
        </p:nvSpPr>
        <p:spPr>
          <a:xfrm>
            <a:off x="2780291" y="2182767"/>
            <a:ext cx="495971" cy="3247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57F5F87-3DD7-6042-AF0B-933A89C025FC}"/>
              </a:ext>
            </a:extLst>
          </p:cNvPr>
          <p:cNvSpPr/>
          <p:nvPr/>
        </p:nvSpPr>
        <p:spPr>
          <a:xfrm>
            <a:off x="4284568" y="2194614"/>
            <a:ext cx="495971" cy="3247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C2646BA7-9B36-C84D-B1EA-0193676F340D}"/>
              </a:ext>
            </a:extLst>
          </p:cNvPr>
          <p:cNvSpPr/>
          <p:nvPr/>
        </p:nvSpPr>
        <p:spPr>
          <a:xfrm>
            <a:off x="5861629" y="2182767"/>
            <a:ext cx="495971" cy="3247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C99B718B-F56A-E740-94A5-B22E7AEDA6D5}"/>
              </a:ext>
            </a:extLst>
          </p:cNvPr>
          <p:cNvSpPr/>
          <p:nvPr/>
        </p:nvSpPr>
        <p:spPr>
          <a:xfrm>
            <a:off x="7438690" y="2182767"/>
            <a:ext cx="495971" cy="3247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C4D6D3-5993-D540-AFBB-52AB2966B35E}"/>
              </a:ext>
            </a:extLst>
          </p:cNvPr>
          <p:cNvCxnSpPr>
            <a:stCxn id="6" idx="2"/>
          </p:cNvCxnSpPr>
          <p:nvPr/>
        </p:nvCxnSpPr>
        <p:spPr>
          <a:xfrm flipH="1">
            <a:off x="718745" y="2651477"/>
            <a:ext cx="1" cy="70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868F34-984F-1940-A015-38413DF225EE}"/>
              </a:ext>
            </a:extLst>
          </p:cNvPr>
          <p:cNvCxnSpPr/>
          <p:nvPr/>
        </p:nvCxnSpPr>
        <p:spPr>
          <a:xfrm flipH="1">
            <a:off x="2252381" y="2651477"/>
            <a:ext cx="1" cy="70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5A6D67-95B3-2B40-B3BD-EBE2FBE42135}"/>
              </a:ext>
            </a:extLst>
          </p:cNvPr>
          <p:cNvCxnSpPr/>
          <p:nvPr/>
        </p:nvCxnSpPr>
        <p:spPr>
          <a:xfrm flipH="1">
            <a:off x="3779965" y="2651477"/>
            <a:ext cx="1" cy="70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0043E8-EE68-3C4A-887C-EC324B1E1437}"/>
              </a:ext>
            </a:extLst>
          </p:cNvPr>
          <p:cNvCxnSpPr/>
          <p:nvPr/>
        </p:nvCxnSpPr>
        <p:spPr>
          <a:xfrm flipH="1">
            <a:off x="5309565" y="2651477"/>
            <a:ext cx="1" cy="70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53AAA0-F904-594E-A77C-90E1EE804846}"/>
              </a:ext>
            </a:extLst>
          </p:cNvPr>
          <p:cNvCxnSpPr/>
          <p:nvPr/>
        </p:nvCxnSpPr>
        <p:spPr>
          <a:xfrm flipH="1">
            <a:off x="6895650" y="2651477"/>
            <a:ext cx="1" cy="70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ADC49A-5FD3-C446-B7C3-FEEDCE94D7C4}"/>
              </a:ext>
            </a:extLst>
          </p:cNvPr>
          <p:cNvCxnSpPr/>
          <p:nvPr/>
        </p:nvCxnSpPr>
        <p:spPr>
          <a:xfrm flipH="1">
            <a:off x="8481737" y="2643409"/>
            <a:ext cx="1" cy="70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595CA6E-6F33-AB40-8DA2-3FAD2BB89FE9}"/>
              </a:ext>
            </a:extLst>
          </p:cNvPr>
          <p:cNvSpPr txBox="1"/>
          <p:nvPr/>
        </p:nvSpPr>
        <p:spPr>
          <a:xfrm>
            <a:off x="161250" y="3353415"/>
            <a:ext cx="1142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Pre-screening questionnaire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EEA0C5-0EC4-8545-A033-EA21498E357E}"/>
              </a:ext>
            </a:extLst>
          </p:cNvPr>
          <p:cNvSpPr txBox="1"/>
          <p:nvPr/>
        </p:nvSpPr>
        <p:spPr>
          <a:xfrm>
            <a:off x="1411280" y="3367548"/>
            <a:ext cx="1708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Screening tests</a:t>
            </a:r>
          </a:p>
          <a:p>
            <a:r>
              <a:rPr lang="en-GB" sz="1800" dirty="0">
                <a:latin typeface="+mn-lt"/>
              </a:rPr>
              <a:t>History &amp; examination</a:t>
            </a:r>
          </a:p>
          <a:p>
            <a:r>
              <a:rPr lang="en-GB" sz="1800" dirty="0">
                <a:latin typeface="+mn-lt"/>
              </a:rPr>
              <a:t>Consent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F1F2C1-D68C-9548-86EE-2F268897AA19}"/>
              </a:ext>
            </a:extLst>
          </p:cNvPr>
          <p:cNvSpPr txBox="1"/>
          <p:nvPr/>
        </p:nvSpPr>
        <p:spPr>
          <a:xfrm>
            <a:off x="3213174" y="3376681"/>
            <a:ext cx="1519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History &amp; exam</a:t>
            </a:r>
          </a:p>
          <a:p>
            <a:r>
              <a:rPr lang="en-GB" sz="1800" dirty="0">
                <a:solidFill>
                  <a:srgbClr val="CE0037"/>
                </a:solidFill>
                <a:latin typeface="+mn-lt"/>
              </a:rPr>
              <a:t>Sand fly biting visit</a:t>
            </a:r>
          </a:p>
          <a:p>
            <a:r>
              <a:rPr lang="en-GB" sz="1800" dirty="0">
                <a:latin typeface="+mn-lt"/>
              </a:rPr>
              <a:t>Photography</a:t>
            </a:r>
          </a:p>
          <a:p>
            <a:r>
              <a:rPr lang="en-GB" sz="1800" dirty="0" err="1">
                <a:latin typeface="+mn-lt"/>
              </a:rPr>
              <a:t>Dermoscopy</a:t>
            </a:r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Videography</a:t>
            </a:r>
          </a:p>
          <a:p>
            <a:r>
              <a:rPr lang="en-GB" sz="1800" dirty="0">
                <a:latin typeface="+mn-lt"/>
              </a:rPr>
              <a:t>Symptom VAS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B88225-0605-4448-B2C9-54B9E65A2A53}"/>
              </a:ext>
            </a:extLst>
          </p:cNvPr>
          <p:cNvSpPr txBox="1"/>
          <p:nvPr/>
        </p:nvSpPr>
        <p:spPr>
          <a:xfrm>
            <a:off x="4780539" y="3406478"/>
            <a:ext cx="15195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History &amp; exam</a:t>
            </a:r>
          </a:p>
          <a:p>
            <a:r>
              <a:rPr lang="en-GB" sz="1800" dirty="0">
                <a:latin typeface="+mn-lt"/>
              </a:rPr>
              <a:t>Blood tests</a:t>
            </a:r>
          </a:p>
          <a:p>
            <a:r>
              <a:rPr lang="en-GB" sz="1800" dirty="0">
                <a:latin typeface="+mn-lt"/>
              </a:rPr>
              <a:t>Photography</a:t>
            </a:r>
          </a:p>
          <a:p>
            <a:r>
              <a:rPr lang="en-GB" sz="1800" dirty="0" err="1">
                <a:latin typeface="+mn-lt"/>
              </a:rPr>
              <a:t>Dermoscopy</a:t>
            </a:r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Symptom VAS</a:t>
            </a:r>
          </a:p>
          <a:p>
            <a:endParaRPr lang="en-GB" sz="1800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endParaRPr lang="en-GB" sz="18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0FCADF-FAA1-8444-8DBB-E9A0D6979CEA}"/>
              </a:ext>
            </a:extLst>
          </p:cNvPr>
          <p:cNvSpPr txBox="1"/>
          <p:nvPr/>
        </p:nvSpPr>
        <p:spPr>
          <a:xfrm>
            <a:off x="6202418" y="3406478"/>
            <a:ext cx="1586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History &amp; exam</a:t>
            </a:r>
          </a:p>
          <a:p>
            <a:r>
              <a:rPr lang="en-GB" sz="1800" dirty="0">
                <a:latin typeface="+mn-lt"/>
              </a:rPr>
              <a:t>Blood tests</a:t>
            </a:r>
          </a:p>
          <a:p>
            <a:r>
              <a:rPr lang="en-GB" sz="1800" dirty="0">
                <a:latin typeface="+mn-lt"/>
              </a:rPr>
              <a:t>Photography</a:t>
            </a:r>
          </a:p>
          <a:p>
            <a:r>
              <a:rPr lang="en-GB" sz="1800" dirty="0" err="1">
                <a:latin typeface="+mn-lt"/>
              </a:rPr>
              <a:t>Dermoscopy</a:t>
            </a:r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Symptom VAS</a:t>
            </a:r>
          </a:p>
          <a:p>
            <a:endParaRPr lang="en-GB" sz="1800" dirty="0">
              <a:latin typeface="+mn-lt"/>
            </a:endParaRPr>
          </a:p>
          <a:p>
            <a:endParaRPr lang="en-GB" sz="1800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81A487-73F6-C544-8020-9C4C5DC13ED6}"/>
              </a:ext>
            </a:extLst>
          </p:cNvPr>
          <p:cNvSpPr txBox="1"/>
          <p:nvPr/>
        </p:nvSpPr>
        <p:spPr>
          <a:xfrm>
            <a:off x="7721964" y="3402237"/>
            <a:ext cx="15195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History &amp; exam</a:t>
            </a:r>
          </a:p>
          <a:p>
            <a:r>
              <a:rPr lang="en-GB" sz="1800" dirty="0">
                <a:latin typeface="+mn-lt"/>
              </a:rPr>
              <a:t>Blood tests</a:t>
            </a:r>
          </a:p>
          <a:p>
            <a:r>
              <a:rPr lang="en-GB" sz="1800" dirty="0">
                <a:latin typeface="+mn-lt"/>
              </a:rPr>
              <a:t>Photography</a:t>
            </a:r>
          </a:p>
          <a:p>
            <a:r>
              <a:rPr lang="en-GB" sz="1800" dirty="0" err="1">
                <a:latin typeface="+mn-lt"/>
              </a:rPr>
              <a:t>Dermoscopy</a:t>
            </a:r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Symptom VAS</a:t>
            </a:r>
          </a:p>
          <a:p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483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473" y="315932"/>
            <a:ext cx="5001054" cy="101985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FLYBITE                                               </a:t>
            </a:r>
            <a:r>
              <a:rPr lang="en-GB" sz="2800" dirty="0">
                <a:latin typeface="+mn-lt"/>
                <a:ea typeface="ＭＳ Ｐゴシック" charset="0"/>
                <a:cs typeface="ＭＳ Ｐゴシック" charset="0"/>
              </a:rPr>
              <a:t>Biting chamber preparation</a:t>
            </a:r>
            <a:endParaRPr lang="en-GB" sz="2800" dirty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B315DD-3BD9-0448-8974-CF7ADECE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329520"/>
            <a:ext cx="1817811" cy="965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F639FD-C1B3-2046-9D14-4DED829985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2" y="280749"/>
            <a:ext cx="1195911" cy="1040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3B2D2-EA9C-A54C-A44D-BED215EC63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5" y="1449762"/>
            <a:ext cx="2614152" cy="17427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417062-E33E-E946-BD84-DFF10F0D4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650" y="1449762"/>
            <a:ext cx="2616304" cy="1742768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D35D80C-47F8-7D49-8C9B-9EB8545148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2" b="20073"/>
          <a:stretch/>
        </p:blipFill>
        <p:spPr>
          <a:xfrm>
            <a:off x="5805054" y="1444719"/>
            <a:ext cx="2614152" cy="17427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44C91B-BA82-D04A-A187-A08C0901D2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523" r="27026" b="42778"/>
          <a:stretch/>
        </p:blipFill>
        <p:spPr>
          <a:xfrm>
            <a:off x="427692" y="5085509"/>
            <a:ext cx="2616305" cy="1742768"/>
          </a:xfrm>
          <a:prstGeom prst="rect">
            <a:avLst/>
          </a:prstGeo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E11A1E69-D4E1-0946-8A9B-E6E9220D04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" r="12282" b="5163"/>
          <a:stretch/>
        </p:blipFill>
        <p:spPr>
          <a:xfrm>
            <a:off x="3136545" y="3253656"/>
            <a:ext cx="5282662" cy="3574621"/>
          </a:xfrm>
          <a:prstGeom prst="rect">
            <a:avLst/>
          </a:prstGeom>
        </p:spPr>
      </p:pic>
      <p:pic>
        <p:nvPicPr>
          <p:cNvPr id="18" name="Picture 17" descr="A insect on a white background&#10;&#10;Description automatically generated">
            <a:extLst>
              <a:ext uri="{FF2B5EF4-FFF2-40B4-BE49-F238E27FC236}">
                <a16:creationId xmlns:a16="http://schemas.microsoft.com/office/drawing/2014/main" id="{4353B709-0DEB-2148-82A7-E33627C89F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5" y="3268039"/>
            <a:ext cx="2614152" cy="1742768"/>
          </a:xfrm>
          <a:prstGeom prst="rect">
            <a:avLst/>
          </a:prstGeom>
        </p:spPr>
      </p:pic>
      <p:pic>
        <p:nvPicPr>
          <p:cNvPr id="20" name="Picture 19" descr="A insect on a white surface&#10;&#10;Description automatically generated">
            <a:extLst>
              <a:ext uri="{FF2B5EF4-FFF2-40B4-BE49-F238E27FC236}">
                <a16:creationId xmlns:a16="http://schemas.microsoft.com/office/drawing/2014/main" id="{C44560A9-878B-9249-88AF-995366E15D8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22" y="3268038"/>
            <a:ext cx="2614154" cy="17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77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F610D9-D275-4648-AB8D-B2900FA71A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/>
          <a:stretch/>
        </p:blipFill>
        <p:spPr>
          <a:xfrm>
            <a:off x="148491" y="2039400"/>
            <a:ext cx="5308867" cy="3732222"/>
          </a:xfrm>
          <a:prstGeom prst="rect">
            <a:avLst/>
          </a:prstGeom>
        </p:spPr>
      </p:pic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610" y="428666"/>
            <a:ext cx="4960712" cy="768824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FLYBITE </a:t>
            </a:r>
            <a:br>
              <a:rPr lang="en-GB" sz="28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</a:br>
            <a:r>
              <a:rPr lang="en-GB" sz="28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Summary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B315DD-3BD9-0448-8974-CF7ADECE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7" y="329520"/>
            <a:ext cx="1817811" cy="965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9B3EB-A3DC-9247-8FB4-B9050B239A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2" y="280749"/>
            <a:ext cx="1195911" cy="1040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8DD489-C5A0-F64C-B1CE-D781A860053E}"/>
              </a:ext>
            </a:extLst>
          </p:cNvPr>
          <p:cNvSpPr txBox="1"/>
          <p:nvPr/>
        </p:nvSpPr>
        <p:spPr>
          <a:xfrm>
            <a:off x="3141052" y="1596653"/>
            <a:ext cx="749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✓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06BE35-D8CE-434B-935D-BF384364D907}"/>
              </a:ext>
            </a:extLst>
          </p:cNvPr>
          <p:cNvSpPr txBox="1"/>
          <p:nvPr/>
        </p:nvSpPr>
        <p:spPr>
          <a:xfrm>
            <a:off x="4441999" y="2383581"/>
            <a:ext cx="749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✓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45E172-B86D-9848-AC8A-22727C727D47}"/>
              </a:ext>
            </a:extLst>
          </p:cNvPr>
          <p:cNvSpPr txBox="1"/>
          <p:nvPr/>
        </p:nvSpPr>
        <p:spPr>
          <a:xfrm>
            <a:off x="4942383" y="3312537"/>
            <a:ext cx="749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✓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2631B1-2581-3940-9AA7-6AC016D0BE6B}"/>
              </a:ext>
            </a:extLst>
          </p:cNvPr>
          <p:cNvSpPr txBox="1"/>
          <p:nvPr/>
        </p:nvSpPr>
        <p:spPr>
          <a:xfrm>
            <a:off x="868170" y="2400274"/>
            <a:ext cx="749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✓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96D672-5D8E-0047-9D90-685A9424B7EE}"/>
              </a:ext>
            </a:extLst>
          </p:cNvPr>
          <p:cNvSpPr txBox="1"/>
          <p:nvPr/>
        </p:nvSpPr>
        <p:spPr>
          <a:xfrm>
            <a:off x="232647" y="3312537"/>
            <a:ext cx="749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B00D6-85A2-B14B-AF40-7653B9F88751}"/>
              </a:ext>
            </a:extLst>
          </p:cNvPr>
          <p:cNvSpPr txBox="1"/>
          <p:nvPr/>
        </p:nvSpPr>
        <p:spPr>
          <a:xfrm>
            <a:off x="5674768" y="2556957"/>
            <a:ext cx="3443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Remaining questions prior to human challenge</a:t>
            </a:r>
          </a:p>
          <a:p>
            <a:pPr algn="ctr"/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infectivity of GMP lot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treatment options / FU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ethical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recruitment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lesion development</a:t>
            </a:r>
          </a:p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542EBC-254E-8A46-AF48-715F920838CF}"/>
              </a:ext>
            </a:extLst>
          </p:cNvPr>
          <p:cNvSpPr txBox="1"/>
          <p:nvPr/>
        </p:nvSpPr>
        <p:spPr>
          <a:xfrm>
            <a:off x="1703819" y="4196751"/>
            <a:ext cx="2186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Ethical    approval     </a:t>
            </a:r>
          </a:p>
        </p:txBody>
      </p:sp>
    </p:spTree>
    <p:extLst>
      <p:ext uri="{BB962C8B-B14F-4D97-AF65-F5344CB8AC3E}">
        <p14:creationId xmlns:p14="http://schemas.microsoft.com/office/powerpoint/2010/main" val="1622891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89904" y="540744"/>
            <a:ext cx="4968552" cy="5760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Acknowledgements 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533154" y="3145626"/>
            <a:ext cx="1797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rPr>
              <a:t>Charle</a:t>
            </a:r>
            <a:r>
              <a:rPr lang="en-US" sz="1000" dirty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rPr>
              <a:t> Jaffe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417209" y="3125301"/>
            <a:ext cx="1612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Alison Layton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9F00B5D-9E89-BA47-8092-194966B71B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11" y="5907453"/>
            <a:ext cx="767234" cy="8155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B315DD-3BD9-0448-8974-CF7ADECE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7" y="329520"/>
            <a:ext cx="1817811" cy="9656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E380C6-D1B5-5140-B4CB-5695296AF1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62" y="2761984"/>
            <a:ext cx="858476" cy="7482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2D5372-3ED8-E342-B2F4-2826D912B7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97" y="1198408"/>
            <a:ext cx="2869239" cy="645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FBD471-A663-094D-A444-0C729364F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40" y="1903638"/>
            <a:ext cx="1713286" cy="8241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BF3907-5772-F94E-960E-EA94ED2D11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31" y="3491727"/>
            <a:ext cx="1703234" cy="4957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648C92-1591-A94E-A9BC-58E03A336030}"/>
              </a:ext>
            </a:extLst>
          </p:cNvPr>
          <p:cNvSpPr txBox="1"/>
          <p:nvPr/>
        </p:nvSpPr>
        <p:spPr>
          <a:xfrm>
            <a:off x="4151541" y="3944172"/>
            <a:ext cx="219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+mn-lt"/>
              </a:rPr>
              <a:t>Kai Lipinski</a:t>
            </a:r>
          </a:p>
          <a:p>
            <a:pPr algn="ctr"/>
            <a:r>
              <a:rPr lang="en-US" sz="1400" i="1" dirty="0">
                <a:latin typeface="+mn-lt"/>
              </a:rPr>
              <a:t>Marta Diaz-</a:t>
            </a:r>
            <a:r>
              <a:rPr lang="en-US" sz="1400" i="1" dirty="0" err="1">
                <a:latin typeface="+mn-lt"/>
              </a:rPr>
              <a:t>Guardamino</a:t>
            </a:r>
            <a:endParaRPr lang="en-US" sz="1400" i="1" dirty="0"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E3AA8F-489B-3849-9D43-712043E214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74" y="1376406"/>
            <a:ext cx="1195911" cy="90624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876C891-A1D1-1344-B005-A37A7ED621F8}"/>
              </a:ext>
            </a:extLst>
          </p:cNvPr>
          <p:cNvSpPr txBox="1"/>
          <p:nvPr/>
        </p:nvSpPr>
        <p:spPr>
          <a:xfrm>
            <a:off x="6813527" y="2280986"/>
            <a:ext cx="2197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+mn-lt"/>
              </a:rPr>
              <a:t>Stefano </a:t>
            </a:r>
            <a:r>
              <a:rPr lang="en-US" sz="1400" i="1" dirty="0" err="1">
                <a:latin typeface="+mn-lt"/>
              </a:rPr>
              <a:t>Malvolti</a:t>
            </a:r>
            <a:r>
              <a:rPr lang="en-US" sz="1400" i="1" dirty="0">
                <a:latin typeface="+mn-lt"/>
              </a:rPr>
              <a:t> </a:t>
            </a:r>
          </a:p>
          <a:p>
            <a:pPr algn="ctr"/>
            <a:r>
              <a:rPr lang="en-US" sz="1400" i="1" dirty="0">
                <a:latin typeface="+mn-lt"/>
              </a:rPr>
              <a:t>Melissa </a:t>
            </a:r>
            <a:r>
              <a:rPr lang="en-US" sz="1400" i="1" dirty="0" err="1">
                <a:latin typeface="+mn-lt"/>
              </a:rPr>
              <a:t>Malhame</a:t>
            </a:r>
            <a:endParaRPr lang="en-US" sz="1400" i="1" dirty="0">
              <a:latin typeface="+mn-lt"/>
            </a:endParaRPr>
          </a:p>
          <a:p>
            <a:pPr algn="ctr"/>
            <a:r>
              <a:rPr lang="en-US" sz="1400" i="1" dirty="0">
                <a:latin typeface="+mn-lt"/>
              </a:rPr>
              <a:t>Carsten Mantel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25DC27F-518C-6842-93DF-CE839ECEDC6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24196" r="8461" b="10715"/>
          <a:stretch/>
        </p:blipFill>
        <p:spPr>
          <a:xfrm>
            <a:off x="256246" y="1380705"/>
            <a:ext cx="3479193" cy="23375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CE64867-5511-A646-AFD5-1E1921A2EC2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2" y="280749"/>
            <a:ext cx="1195911" cy="104065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1091605-5F9F-124C-A58A-28DD189B718C}"/>
              </a:ext>
            </a:extLst>
          </p:cNvPr>
          <p:cNvSpPr txBox="1"/>
          <p:nvPr/>
        </p:nvSpPr>
        <p:spPr>
          <a:xfrm>
            <a:off x="-80469" y="3720618"/>
            <a:ext cx="1707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York </a:t>
            </a:r>
          </a:p>
          <a:p>
            <a:pPr algn="ctr"/>
            <a:r>
              <a:rPr lang="en-US" sz="1400" i="1" dirty="0">
                <a:latin typeface="+mn-lt"/>
              </a:rPr>
              <a:t>Paul Kaye</a:t>
            </a:r>
          </a:p>
          <a:p>
            <a:pPr algn="ctr"/>
            <a:r>
              <a:rPr lang="en-US" sz="1400" i="1" dirty="0">
                <a:latin typeface="+mn-lt"/>
              </a:rPr>
              <a:t>Charles Lacey</a:t>
            </a:r>
          </a:p>
          <a:p>
            <a:pPr algn="ctr"/>
            <a:r>
              <a:rPr lang="en-US" sz="1400" i="1" dirty="0">
                <a:latin typeface="+mn-lt"/>
              </a:rPr>
              <a:t>Liz </a:t>
            </a:r>
            <a:r>
              <a:rPr lang="en-US" sz="1400" i="1" dirty="0" err="1">
                <a:latin typeface="+mn-lt"/>
              </a:rPr>
              <a:t>Greensted</a:t>
            </a:r>
            <a:endParaRPr lang="en-US" sz="1400" i="1" dirty="0">
              <a:latin typeface="+mn-lt"/>
            </a:endParaRPr>
          </a:p>
          <a:p>
            <a:pPr algn="ctr"/>
            <a:r>
              <a:rPr lang="en-US" sz="1400" i="1" dirty="0">
                <a:latin typeface="+mn-lt"/>
              </a:rPr>
              <a:t>Alison Layton</a:t>
            </a:r>
          </a:p>
          <a:p>
            <a:pPr algn="ctr"/>
            <a:r>
              <a:rPr lang="en-US" sz="1400" i="1" dirty="0">
                <a:latin typeface="+mn-lt"/>
              </a:rPr>
              <a:t>Helen Ashwin</a:t>
            </a:r>
          </a:p>
          <a:p>
            <a:pPr algn="ctr"/>
            <a:r>
              <a:rPr lang="en-US" sz="1400" i="1" dirty="0" err="1">
                <a:latin typeface="+mn-lt"/>
              </a:rPr>
              <a:t>Vivak</a:t>
            </a:r>
            <a:r>
              <a:rPr lang="en-US" sz="1400" i="1" dirty="0">
                <a:latin typeface="+mn-lt"/>
              </a:rPr>
              <a:t> Parkash</a:t>
            </a:r>
          </a:p>
          <a:p>
            <a:pPr algn="ctr"/>
            <a:r>
              <a:rPr lang="en-US" sz="1400" i="1" dirty="0">
                <a:latin typeface="+mn-lt"/>
              </a:rPr>
              <a:t>Nicky Marshall</a:t>
            </a:r>
          </a:p>
          <a:p>
            <a:pPr algn="ctr"/>
            <a:r>
              <a:rPr lang="en-US" sz="1400" i="1" dirty="0">
                <a:latin typeface="+mn-lt"/>
              </a:rPr>
              <a:t>Jo Ingham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6EB5B3-C3D2-894B-A685-78262E3AD7DB}"/>
              </a:ext>
            </a:extLst>
          </p:cNvPr>
          <p:cNvSpPr txBox="1"/>
          <p:nvPr/>
        </p:nvSpPr>
        <p:spPr>
          <a:xfrm>
            <a:off x="1055256" y="3705229"/>
            <a:ext cx="1707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Jerusalem </a:t>
            </a:r>
          </a:p>
          <a:p>
            <a:pPr algn="ctr"/>
            <a:r>
              <a:rPr lang="en-US" sz="1400" i="1" dirty="0" err="1">
                <a:latin typeface="+mn-lt"/>
              </a:rPr>
              <a:t>Charle</a:t>
            </a:r>
            <a:r>
              <a:rPr lang="en-US" sz="1400" i="1" dirty="0">
                <a:latin typeface="+mn-lt"/>
              </a:rPr>
              <a:t> Jaffe </a:t>
            </a:r>
          </a:p>
          <a:p>
            <a:pPr algn="ctr"/>
            <a:r>
              <a:rPr lang="en-US" sz="1400" i="1" dirty="0">
                <a:latin typeface="+mn-lt"/>
              </a:rPr>
              <a:t>Eli Schwartz</a:t>
            </a:r>
            <a:endParaRPr lang="en-US" sz="1200" i="1" dirty="0"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6A12260-8761-AE4E-A634-1705D04FCE6E}"/>
              </a:ext>
            </a:extLst>
          </p:cNvPr>
          <p:cNvSpPr txBox="1"/>
          <p:nvPr/>
        </p:nvSpPr>
        <p:spPr>
          <a:xfrm>
            <a:off x="2330194" y="3705229"/>
            <a:ext cx="1707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Prague  </a:t>
            </a:r>
          </a:p>
          <a:p>
            <a:pPr algn="ctr"/>
            <a:r>
              <a:rPr lang="en-US" sz="1400" i="1" dirty="0">
                <a:latin typeface="+mn-lt"/>
              </a:rPr>
              <a:t>Petr </a:t>
            </a:r>
            <a:r>
              <a:rPr lang="en-US" sz="1400" i="1" dirty="0" err="1">
                <a:latin typeface="+mn-lt"/>
              </a:rPr>
              <a:t>Volf</a:t>
            </a:r>
            <a:r>
              <a:rPr lang="en-US" sz="1400" i="1" dirty="0">
                <a:latin typeface="+mn-lt"/>
              </a:rPr>
              <a:t> </a:t>
            </a:r>
          </a:p>
          <a:p>
            <a:pPr algn="ctr"/>
            <a:r>
              <a:rPr lang="en-US" sz="1400" i="1" dirty="0">
                <a:latin typeface="+mn-lt"/>
              </a:rPr>
              <a:t>Barbara </a:t>
            </a:r>
            <a:r>
              <a:rPr lang="en-US" sz="1400" i="1" dirty="0" err="1">
                <a:latin typeface="+mn-lt"/>
              </a:rPr>
              <a:t>Vojtkova</a:t>
            </a:r>
            <a:endParaRPr lang="en-US" sz="1400" i="1" dirty="0">
              <a:latin typeface="+mn-lt"/>
            </a:endParaRPr>
          </a:p>
          <a:p>
            <a:pPr algn="ctr"/>
            <a:r>
              <a:rPr lang="en-US" sz="1400" i="1" dirty="0">
                <a:latin typeface="+mn-lt"/>
              </a:rPr>
              <a:t>Jovana </a:t>
            </a:r>
            <a:r>
              <a:rPr lang="en-US" sz="1400" i="1" dirty="0" err="1">
                <a:latin typeface="+mn-lt"/>
              </a:rPr>
              <a:t>Sadlova</a:t>
            </a:r>
            <a:endParaRPr lang="en-US" sz="1400" i="1" dirty="0">
              <a:latin typeface="+mn-lt"/>
            </a:endParaRPr>
          </a:p>
          <a:p>
            <a:pPr algn="ctr"/>
            <a:r>
              <a:rPr lang="en-US" sz="1400" i="1" dirty="0">
                <a:latin typeface="+mn-lt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AA9160-70CF-4E4E-AFB7-CE63FAB5B204}"/>
              </a:ext>
            </a:extLst>
          </p:cNvPr>
          <p:cNvSpPr txBox="1"/>
          <p:nvPr/>
        </p:nvSpPr>
        <p:spPr>
          <a:xfrm>
            <a:off x="2735289" y="5351376"/>
            <a:ext cx="3264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+mn-lt"/>
              </a:rPr>
              <a:t>……..and our volunteers!</a:t>
            </a:r>
            <a:endParaRPr lang="en-US" sz="1600" b="1" i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9380C-A93F-EB44-8BDA-014E5125CCF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7" y="5794061"/>
            <a:ext cx="2845374" cy="9484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08BF995-26EC-D840-A7C4-EB4F4BED17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1391" y="5896288"/>
            <a:ext cx="1415912" cy="8155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2BEC68F-D976-C648-9495-A17915056B02}"/>
              </a:ext>
            </a:extLst>
          </p:cNvPr>
          <p:cNvSpPr txBox="1"/>
          <p:nvPr/>
        </p:nvSpPr>
        <p:spPr>
          <a:xfrm>
            <a:off x="7035767" y="3003826"/>
            <a:ext cx="1707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NIH</a:t>
            </a:r>
            <a:r>
              <a:rPr lang="en-US" sz="1600" dirty="0">
                <a:latin typeface="+mn-lt"/>
              </a:rPr>
              <a:t>  </a:t>
            </a:r>
          </a:p>
          <a:p>
            <a:pPr algn="ctr"/>
            <a:r>
              <a:rPr lang="en-US" sz="1400" i="1" dirty="0" err="1">
                <a:latin typeface="+mn-lt"/>
              </a:rPr>
              <a:t>Shaden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Kamhawi</a:t>
            </a:r>
            <a:r>
              <a:rPr lang="en-US" sz="1400" i="1" dirty="0">
                <a:latin typeface="+mn-lt"/>
              </a:rPr>
              <a:t> </a:t>
            </a:r>
          </a:p>
          <a:p>
            <a:pPr algn="ctr"/>
            <a:r>
              <a:rPr lang="en-US" sz="1400" i="1" dirty="0">
                <a:latin typeface="+mn-lt"/>
              </a:rPr>
              <a:t>Jesus Valenzuela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63495F-9A7D-254A-BC28-5A47AEE67889}"/>
              </a:ext>
            </a:extLst>
          </p:cNvPr>
          <p:cNvSpPr txBox="1"/>
          <p:nvPr/>
        </p:nvSpPr>
        <p:spPr>
          <a:xfrm>
            <a:off x="1407763" y="4839119"/>
            <a:ext cx="1707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Leeds </a:t>
            </a:r>
          </a:p>
          <a:p>
            <a:pPr algn="ctr"/>
            <a:r>
              <a:rPr lang="en-US" sz="1400" i="1" dirty="0">
                <a:latin typeface="+mn-lt"/>
              </a:rPr>
              <a:t>Georgina Jones</a:t>
            </a:r>
            <a:endParaRPr lang="en-US" sz="1200" i="1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C04C96-2568-D84D-9F30-44204F1776F9}"/>
              </a:ext>
            </a:extLst>
          </p:cNvPr>
          <p:cNvSpPr txBox="1"/>
          <p:nvPr/>
        </p:nvSpPr>
        <p:spPr>
          <a:xfrm>
            <a:off x="7035767" y="3788270"/>
            <a:ext cx="1707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McGill </a:t>
            </a:r>
            <a:r>
              <a:rPr lang="en-US" sz="1600" dirty="0">
                <a:latin typeface="+mn-lt"/>
              </a:rPr>
              <a:t>  </a:t>
            </a:r>
          </a:p>
          <a:p>
            <a:pPr algn="ctr"/>
            <a:r>
              <a:rPr lang="en-US" sz="1400" i="1" dirty="0">
                <a:latin typeface="+mn-lt"/>
              </a:rPr>
              <a:t>Greg </a:t>
            </a:r>
            <a:r>
              <a:rPr lang="en-US" sz="1400" i="1" dirty="0" err="1">
                <a:latin typeface="+mn-lt"/>
              </a:rPr>
              <a:t>Matlashewski</a:t>
            </a:r>
            <a:r>
              <a:rPr lang="en-US" sz="1400" i="1" dirty="0">
                <a:latin typeface="+mn-lt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E54B676-77F6-7749-8744-8849C8309B2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15" y="5454324"/>
            <a:ext cx="2458628" cy="12767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8345F9-8699-0C4B-95C1-6D9F680C98D2}"/>
              </a:ext>
            </a:extLst>
          </p:cNvPr>
          <p:cNvSpPr/>
          <p:nvPr/>
        </p:nvSpPr>
        <p:spPr>
          <a:xfrm>
            <a:off x="6574284" y="5135369"/>
            <a:ext cx="2323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  <a:hlinkClick r:id="rId14"/>
              </a:rPr>
              <a:t>https://leishchallenge.org</a:t>
            </a:r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BADD6-C6D2-984F-9C70-3F6FACB93AA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3951"/>
          <a:stretch/>
        </p:blipFill>
        <p:spPr>
          <a:xfrm>
            <a:off x="4704164" y="4602692"/>
            <a:ext cx="1263111" cy="689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CE6F47-B54F-5C42-B995-E11A8811AE7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73" y="2791011"/>
            <a:ext cx="1981752" cy="637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D5E172-F9C6-F047-ADA2-6A55D5A45C08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0" y="4454069"/>
            <a:ext cx="925525" cy="5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3256" y="260648"/>
            <a:ext cx="3076330" cy="105628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Contents of the talk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58059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the need for a human challenge model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outline of MRC /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DFiD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funded DPFS project 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progress towards a GMP line of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L. major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patient and public involvement  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FLYBITE study - preliminary data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DB7A0-74CA-8A45-AC3E-D77EF930E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329520"/>
            <a:ext cx="1817811" cy="965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B6AACF-9925-984E-957D-B51285E84E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2" y="280749"/>
            <a:ext cx="1195911" cy="104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2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5905" y="272932"/>
            <a:ext cx="5051938" cy="105628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The major clinical presentations of leishmaniasis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DB7A0-74CA-8A45-AC3E-D77EF930E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329520"/>
            <a:ext cx="1817811" cy="965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B6AACF-9925-984E-957D-B51285E84E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2" y="280749"/>
            <a:ext cx="1195911" cy="10406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0C50A6-94CE-ED4A-AC91-5E6985456D72}"/>
              </a:ext>
            </a:extLst>
          </p:cNvPr>
          <p:cNvSpPr/>
          <p:nvPr/>
        </p:nvSpPr>
        <p:spPr>
          <a:xfrm>
            <a:off x="414342" y="1396867"/>
            <a:ext cx="662748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3C4245"/>
                </a:solidFill>
                <a:latin typeface="+mn-lt"/>
              </a:rPr>
              <a:t>Visceral leishmaniasis</a:t>
            </a:r>
            <a:r>
              <a:rPr lang="en-GB" sz="2000" dirty="0">
                <a:solidFill>
                  <a:srgbClr val="3C4245"/>
                </a:solidFill>
                <a:latin typeface="+mn-lt"/>
              </a:rPr>
              <a:t> (VL; kala-azar)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C4245"/>
                </a:solidFill>
                <a:latin typeface="+mn-lt"/>
              </a:rPr>
              <a:t>fatal if left untreated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C4245"/>
                </a:solidFill>
                <a:latin typeface="+mn-lt"/>
              </a:rPr>
              <a:t>irregular  fevers, weight loss, hepato-splenomegaly, anaemia.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C4245"/>
                </a:solidFill>
                <a:latin typeface="+mn-lt"/>
              </a:rPr>
              <a:t>Brazil, East Africa and in South-East Asia.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C4245"/>
                </a:solidFill>
                <a:latin typeface="+mn-lt"/>
              </a:rPr>
              <a:t>95% of reported new cases in 10 countries: Bangladesh, Brazil, China, Ethiopia, India, Kenya, Nepal, Somalia, South Sudan and Sudan.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C4245"/>
                </a:solidFill>
                <a:latin typeface="+mn-lt"/>
              </a:rPr>
              <a:t>50 000 to 90 000 reported new cases of VL occur worldwide p.a.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C4245"/>
                </a:solidFill>
                <a:latin typeface="+mn-lt"/>
              </a:rPr>
              <a:t>Approx. 20 000 deaths p.a. </a:t>
            </a:r>
          </a:p>
          <a:p>
            <a:endParaRPr lang="en-GB" sz="1800" dirty="0">
              <a:solidFill>
                <a:srgbClr val="3C4245"/>
              </a:solidFill>
              <a:latin typeface="+mn-lt"/>
            </a:endParaRPr>
          </a:p>
          <a:p>
            <a:r>
              <a:rPr lang="en-GB" sz="2000" b="1" dirty="0">
                <a:solidFill>
                  <a:srgbClr val="3C4245"/>
                </a:solidFill>
                <a:latin typeface="+mn-lt"/>
              </a:rPr>
              <a:t>Cutaneous leishmaniasis </a:t>
            </a:r>
            <a:r>
              <a:rPr lang="en-GB" sz="2000" dirty="0">
                <a:solidFill>
                  <a:srgbClr val="3C4245"/>
                </a:solidFill>
                <a:latin typeface="+mn-lt"/>
              </a:rPr>
              <a:t>(CL)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C4245"/>
                </a:solidFill>
                <a:latin typeface="+mn-lt"/>
              </a:rPr>
              <a:t>skin lesions, mainly ulcers, on exposed parts of the body, leaving life-long scars and serious disability or stigma.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C4245"/>
                </a:solidFill>
                <a:latin typeface="+mn-lt"/>
              </a:rPr>
              <a:t>95% of CL cases in the Americas, the Mediterranean basin, the Middle East and Central Asia.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C4245"/>
                </a:solidFill>
                <a:latin typeface="+mn-lt"/>
              </a:rPr>
              <a:t>95% of reported CL cases in 6 countries: Afghanistan, Algeria, Brazil, Colombia, Iran (Islamic Republic of), Iraq and the Syrian Arab Republic.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C4245"/>
                </a:solidFill>
                <a:latin typeface="+mn-lt"/>
              </a:rPr>
              <a:t>600 000 to 1 million new cases occur worldwide p.a. </a:t>
            </a:r>
            <a:endParaRPr lang="en-US" sz="1600" dirty="0">
              <a:latin typeface="+mn-lt"/>
            </a:endParaRPr>
          </a:p>
        </p:txBody>
      </p:sp>
      <p:pic>
        <p:nvPicPr>
          <p:cNvPr id="7" name="Picture 6" descr="CL5">
            <a:extLst>
              <a:ext uri="{FF2B5EF4-FFF2-40B4-BE49-F238E27FC236}">
                <a16:creationId xmlns:a16="http://schemas.microsoft.com/office/drawing/2014/main" id="{4B7E948B-709E-0948-B3C9-1C4A9B39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950421" y="4576784"/>
            <a:ext cx="1996985" cy="168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L2">
            <a:extLst>
              <a:ext uri="{FF2B5EF4-FFF2-40B4-BE49-F238E27FC236}">
                <a16:creationId xmlns:a16="http://schemas.microsoft.com/office/drawing/2014/main" id="{F9067799-0300-594E-B1F1-D667F46F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-574"/>
          <a:stretch>
            <a:fillRect/>
          </a:stretch>
        </p:blipFill>
        <p:spPr bwMode="auto">
          <a:xfrm>
            <a:off x="7041827" y="1545952"/>
            <a:ext cx="1714725" cy="22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10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65672" y="333405"/>
            <a:ext cx="4814099" cy="95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ctr" defTabSz="456560"/>
            <a:r>
              <a:rPr lang="en-US" sz="2800" dirty="0">
                <a:latin typeface="Calibri"/>
                <a:cs typeface="Calibri"/>
              </a:rPr>
              <a:t>Leishmaniasis: ranked NTD morbidity 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57" y="329520"/>
            <a:ext cx="1817811" cy="9656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276384-203F-0847-B6D4-65A5917E60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2" y="280749"/>
            <a:ext cx="1195911" cy="1040652"/>
          </a:xfrm>
          <a:prstGeom prst="rect">
            <a:avLst/>
          </a:prstGeom>
        </p:spPr>
      </p:pic>
      <p:pic>
        <p:nvPicPr>
          <p:cNvPr id="21" name="Picture 20" descr="Screenshot 2014-12-12 18.22.47.png">
            <a:extLst>
              <a:ext uri="{FF2B5EF4-FFF2-40B4-BE49-F238E27FC236}">
                <a16:creationId xmlns:a16="http://schemas.microsoft.com/office/drawing/2014/main" id="{26F8D00C-43EB-5A4C-B444-C29746060E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" y="1564973"/>
            <a:ext cx="7173686" cy="45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5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800" y="527719"/>
            <a:ext cx="4968552" cy="5760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2800" dirty="0">
                <a:latin typeface="+mn-lt"/>
                <a:ea typeface="ＭＳ Ｐゴシック" charset="0"/>
                <a:cs typeface="ＭＳ Ｐゴシック" charset="0"/>
              </a:rPr>
              <a:t>Leishmaniasis: consequences </a:t>
            </a:r>
            <a:endParaRPr lang="en-GB" sz="2800" dirty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329520"/>
            <a:ext cx="1817811" cy="965641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7AE03CB-24C7-C641-A3F1-F538BB941EDC}"/>
              </a:ext>
            </a:extLst>
          </p:cNvPr>
          <p:cNvSpPr/>
          <p:nvPr/>
        </p:nvSpPr>
        <p:spPr>
          <a:xfrm>
            <a:off x="197229" y="3763605"/>
            <a:ext cx="4380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/>
              <a:t>Saroufim</a:t>
            </a:r>
            <a:r>
              <a:rPr lang="en-US" sz="1100" dirty="0"/>
              <a:t> M, et al. </a:t>
            </a:r>
            <a:r>
              <a:rPr lang="en-US" sz="1100" dirty="0" err="1"/>
              <a:t>Emerg</a:t>
            </a:r>
            <a:r>
              <a:rPr lang="en-US" sz="1100" dirty="0"/>
              <a:t> Infect </a:t>
            </a:r>
            <a:r>
              <a:rPr lang="en-US" sz="1100" dirty="0" err="1"/>
              <a:t>Dis.</a:t>
            </a:r>
            <a:r>
              <a:rPr lang="en-US" sz="1100" u="sng" dirty="0" err="1">
                <a:hlinkClick r:id="rId3"/>
              </a:rPr>
              <a:t>http</a:t>
            </a:r>
            <a:r>
              <a:rPr lang="en-US" sz="1100" u="sng" dirty="0">
                <a:hlinkClick r:id="rId3"/>
              </a:rPr>
              <a:t>://dx.doi.org/10.3201/eid2010.140288</a:t>
            </a:r>
            <a:endParaRPr lang="en-US" sz="1100" dirty="0"/>
          </a:p>
        </p:txBody>
      </p:sp>
      <p:pic>
        <p:nvPicPr>
          <p:cNvPr id="68" name="Picture 67" descr="Screenshot 2015-10-06 16.15.37.png">
            <a:extLst>
              <a:ext uri="{FF2B5EF4-FFF2-40B4-BE49-F238E27FC236}">
                <a16:creationId xmlns:a16="http://schemas.microsoft.com/office/drawing/2014/main" id="{242FE3F2-885E-F841-AE9D-6EDD4E6C08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1" y="1469571"/>
            <a:ext cx="2872133" cy="2335068"/>
          </a:xfrm>
          <a:prstGeom prst="rect">
            <a:avLst/>
          </a:prstGeom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60D375C5-C805-0647-AEE0-21B665030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01" y="1469571"/>
            <a:ext cx="4186657" cy="45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5ECA0D-6C36-EF40-AE05-4A0E3F0412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6030946"/>
            <a:ext cx="4376057" cy="8270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BAE1E9-248C-0749-86D7-3F5AF07D2F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5753077"/>
            <a:ext cx="4572000" cy="8975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B27BB5-34D1-804F-A2BC-995A129B6E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2" y="4662409"/>
            <a:ext cx="3899372" cy="8642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3FCEECE-7B69-0347-A2FD-CE8434F2AD33}"/>
              </a:ext>
            </a:extLst>
          </p:cNvPr>
          <p:cNvSpPr/>
          <p:nvPr/>
        </p:nvSpPr>
        <p:spPr>
          <a:xfrm>
            <a:off x="4270829" y="5698417"/>
            <a:ext cx="478971" cy="38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E8270EC-10A7-5A40-B502-81A34EAC33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2" y="280749"/>
            <a:ext cx="1195911" cy="104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5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992" y="280526"/>
            <a:ext cx="4959789" cy="105628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Leishmaniasis: vaccine candidates in or near clinical trial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DB7A0-74CA-8A45-AC3E-D77EF930E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329520"/>
            <a:ext cx="1817811" cy="965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B6AACF-9925-984E-957D-B51285E84E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2" y="280749"/>
            <a:ext cx="1195911" cy="1040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E3A47D-D688-F846-B343-5BD27B9A0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874" y="1606084"/>
            <a:ext cx="6231227" cy="475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8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600" y="335683"/>
            <a:ext cx="6195360" cy="96564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2800" dirty="0" err="1">
                <a:latin typeface="+mn-lt"/>
                <a:ea typeface="ＭＳ Ｐゴシック" charset="0"/>
                <a:cs typeface="ＭＳ Ｐゴシック" charset="0"/>
              </a:rPr>
              <a:t>Leishmanization</a:t>
            </a:r>
            <a:r>
              <a:rPr lang="en-GB" sz="2800" dirty="0">
                <a:latin typeface="+mn-lt"/>
                <a:ea typeface="ＭＳ Ｐゴシック" charset="0"/>
                <a:cs typeface="ＭＳ Ｐゴシック" charset="0"/>
              </a:rPr>
              <a:t>: “human challenge” to simulate natural protection </a:t>
            </a:r>
            <a:endParaRPr lang="en-GB" sz="2800" dirty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329520"/>
            <a:ext cx="1817811" cy="965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5C5BAB-19FC-DC45-91F8-DD4241A515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2" y="280749"/>
            <a:ext cx="1195911" cy="10406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834C6D-29D5-774F-B558-A6266B196081}"/>
              </a:ext>
            </a:extLst>
          </p:cNvPr>
          <p:cNvSpPr/>
          <p:nvPr/>
        </p:nvSpPr>
        <p:spPr>
          <a:xfrm>
            <a:off x="1359114" y="1413951"/>
            <a:ext cx="605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Berberian, D.A. Vaccination and immunity against Oriental Sore </a:t>
            </a: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Trans. R. Soc. Trop. Med. </a:t>
            </a:r>
            <a:r>
              <a:rPr lang="en-GB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Hyg</a:t>
            </a: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 33(1939), pp. 89-94 (</a:t>
            </a:r>
            <a:r>
              <a:rPr lang="en-GB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34 volunteers; 80% ta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ke rate )</a:t>
            </a:r>
            <a:endParaRPr lang="en-GB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471108-6CAC-A84B-B505-1798CD07D9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68" y="5497918"/>
            <a:ext cx="5164975" cy="1201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6919E9-1E98-244E-9900-BACE7106A3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1" r="35632" b="-1"/>
          <a:stretch/>
        </p:blipFill>
        <p:spPr>
          <a:xfrm>
            <a:off x="1077762" y="2265863"/>
            <a:ext cx="6032745" cy="177777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061D0A-B0DE-1D45-A77F-9BC3D6FA7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34692"/>
              </p:ext>
            </p:extLst>
          </p:nvPr>
        </p:nvGraphicFramePr>
        <p:xfrm>
          <a:off x="1077762" y="4372330"/>
          <a:ext cx="6915452" cy="1016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36563">
                  <a:extLst>
                    <a:ext uri="{9D8B030D-6E8A-4147-A177-3AD203B41FA5}">
                      <a16:colId xmlns:a16="http://schemas.microsoft.com/office/drawing/2014/main" val="1988728148"/>
                    </a:ext>
                  </a:extLst>
                </a:gridCol>
                <a:gridCol w="1063148">
                  <a:extLst>
                    <a:ext uri="{9D8B030D-6E8A-4147-A177-3AD203B41FA5}">
                      <a16:colId xmlns:a16="http://schemas.microsoft.com/office/drawing/2014/main" val="2830311337"/>
                    </a:ext>
                  </a:extLst>
                </a:gridCol>
                <a:gridCol w="1063148">
                  <a:extLst>
                    <a:ext uri="{9D8B030D-6E8A-4147-A177-3AD203B41FA5}">
                      <a16:colId xmlns:a16="http://schemas.microsoft.com/office/drawing/2014/main" val="541362094"/>
                    </a:ext>
                  </a:extLst>
                </a:gridCol>
                <a:gridCol w="1063148">
                  <a:extLst>
                    <a:ext uri="{9D8B030D-6E8A-4147-A177-3AD203B41FA5}">
                      <a16:colId xmlns:a16="http://schemas.microsoft.com/office/drawing/2014/main" val="2970620568"/>
                    </a:ext>
                  </a:extLst>
                </a:gridCol>
                <a:gridCol w="1865450">
                  <a:extLst>
                    <a:ext uri="{9D8B030D-6E8A-4147-A177-3AD203B41FA5}">
                      <a16:colId xmlns:a16="http://schemas.microsoft.com/office/drawing/2014/main" val="2385240820"/>
                    </a:ext>
                  </a:extLst>
                </a:gridCol>
                <a:gridCol w="646661">
                  <a:extLst>
                    <a:ext uri="{9D8B030D-6E8A-4147-A177-3AD203B41FA5}">
                      <a16:colId xmlns:a16="http://schemas.microsoft.com/office/drawing/2014/main" val="3795115688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98732373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scar +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No LZ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No new cases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Incidence/1000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95% CI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p value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86602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Pos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8501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24.94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21.8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28.53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06250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33106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(24-39)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0.001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065723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Neg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1011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97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95.95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78.63-117.07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897096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CC8C56A-7F1E-F44E-8C31-27020F88B78F}"/>
              </a:ext>
            </a:extLst>
          </p:cNvPr>
          <p:cNvSpPr/>
          <p:nvPr/>
        </p:nvSpPr>
        <p:spPr>
          <a:xfrm>
            <a:off x="2443177" y="4070532"/>
            <a:ext cx="4691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+mn-lt"/>
              </a:rPr>
              <a:t>Efficacy of </a:t>
            </a:r>
            <a:r>
              <a:rPr lang="en-GB" sz="1600" b="1" dirty="0" err="1">
                <a:latin typeface="+mn-lt"/>
              </a:rPr>
              <a:t>leishmanization</a:t>
            </a:r>
            <a:r>
              <a:rPr lang="en-GB" sz="1600" b="1" dirty="0">
                <a:latin typeface="+mn-lt"/>
              </a:rPr>
              <a:t> in Isfahan province, Iran. </a:t>
            </a:r>
            <a:endParaRPr lang="en-GB" sz="5400" b="1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EED0DC-3658-6643-9F30-22ABA0E381A9}"/>
              </a:ext>
            </a:extLst>
          </p:cNvPr>
          <p:cNvSpPr/>
          <p:nvPr/>
        </p:nvSpPr>
        <p:spPr>
          <a:xfrm>
            <a:off x="2929451" y="2004025"/>
            <a:ext cx="3350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latin typeface="+mn-lt"/>
              </a:rPr>
              <a:t>Leishmanization</a:t>
            </a:r>
            <a:r>
              <a:rPr lang="en-GB" sz="1600" b="1" dirty="0">
                <a:latin typeface="+mn-lt"/>
              </a:rPr>
              <a:t> in the former USSR</a:t>
            </a:r>
            <a:endParaRPr lang="en-GB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58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9430" y="527717"/>
            <a:ext cx="4968552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2800" dirty="0">
                <a:latin typeface="+mn-lt"/>
                <a:ea typeface="ＭＳ Ｐゴシック" charset="0"/>
                <a:cs typeface="ＭＳ Ｐゴシック" charset="0"/>
              </a:rPr>
              <a:t>Early human “CHIM” studies</a:t>
            </a:r>
            <a:endParaRPr lang="en-GB" sz="2800" dirty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329520"/>
            <a:ext cx="1817811" cy="965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ED60A1-0A86-7746-A61A-D73250B1E5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1" y="1537011"/>
            <a:ext cx="4137660" cy="1748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6F952B-F8B5-5940-9262-03D52CD4EB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1" y="3608742"/>
            <a:ext cx="4797911" cy="1756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1BF577-842D-914D-99C0-8AF60E7463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t="14995" r="3619" b="9320"/>
          <a:stretch/>
        </p:blipFill>
        <p:spPr>
          <a:xfrm>
            <a:off x="1977468" y="5492669"/>
            <a:ext cx="1763001" cy="11693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EB48A0-D3B2-9641-899C-0CB5B9EE9F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2" y="280749"/>
            <a:ext cx="1195911" cy="1040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7E2B9-24C9-9F49-9EE3-31D592FF881F}"/>
              </a:ext>
            </a:extLst>
          </p:cNvPr>
          <p:cNvSpPr txBox="1"/>
          <p:nvPr/>
        </p:nvSpPr>
        <p:spPr>
          <a:xfrm>
            <a:off x="4572000" y="1567507"/>
            <a:ext cx="44123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based on cross protection studies in mice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sand fly transmission; n=1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needle transmission; n=3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unvaccinated; n=1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Challenge 2x10</a:t>
            </a:r>
            <a:r>
              <a:rPr lang="en-US" sz="1400" baseline="30000" dirty="0">
                <a:latin typeface="+mn-lt"/>
              </a:rPr>
              <a:t>6</a:t>
            </a:r>
            <a:r>
              <a:rPr lang="en-US" sz="1400" dirty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L. major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Lesions in all volunteers, healing over 120 – 250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no evidence of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8DEA1-4319-814A-8206-21F9895C8E0B}"/>
              </a:ext>
            </a:extLst>
          </p:cNvPr>
          <p:cNvSpPr txBox="1"/>
          <p:nvPr/>
        </p:nvSpPr>
        <p:spPr>
          <a:xfrm>
            <a:off x="5306128" y="3891905"/>
            <a:ext cx="3720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+mn-lt"/>
              </a:rPr>
              <a:t>L. major </a:t>
            </a:r>
            <a:r>
              <a:rPr lang="en-US" sz="1400" dirty="0" err="1">
                <a:latin typeface="+mn-lt"/>
              </a:rPr>
              <a:t>stabilate</a:t>
            </a:r>
            <a:r>
              <a:rPr lang="en-US" sz="1400" dirty="0">
                <a:latin typeface="+mn-lt"/>
              </a:rPr>
              <a:t> made under GMP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19/23 (865) take rate in healthy previously non-exposed volunteers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74% ulcerated by d60; all lesions &lt;3cm </a:t>
            </a:r>
            <a:r>
              <a:rPr lang="en-US" sz="1400" dirty="0" err="1">
                <a:latin typeface="+mn-lt"/>
              </a:rPr>
              <a:t>Ø</a:t>
            </a: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all healed  between 75 and 285 days post onset w/o treatment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11 volunteers re-challenged; take rate 0% (0/11) vs 100% (5/5) in healthy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inoculum only 6% viable; poor take rates in mice </a:t>
            </a:r>
          </a:p>
        </p:txBody>
      </p:sp>
    </p:spTree>
    <p:extLst>
      <p:ext uri="{BB962C8B-B14F-4D97-AF65-F5344CB8AC3E}">
        <p14:creationId xmlns:p14="http://schemas.microsoft.com/office/powerpoint/2010/main" val="192164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736167" y="312532"/>
            <a:ext cx="5672657" cy="96564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A CHIM for leishmaniasis: </a:t>
            </a:r>
            <a:br>
              <a:rPr lang="en-GB" sz="28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</a:br>
            <a:r>
              <a:rPr lang="en-GB" sz="28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the LEISH Challenge Project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B315DD-3BD9-0448-8974-CF7ADECE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329520"/>
            <a:ext cx="1817811" cy="9656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4EF84E-6B71-B949-9F12-758E77C4E6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32" y="280749"/>
            <a:ext cx="1195911" cy="1040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38E84-0595-D24B-B4B7-69C26DD43E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6265"/>
          <a:stretch/>
        </p:blipFill>
        <p:spPr>
          <a:xfrm>
            <a:off x="53788" y="1372501"/>
            <a:ext cx="6634083" cy="4867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E7147-5A71-AD45-8C7C-CB56219969FA}"/>
              </a:ext>
            </a:extLst>
          </p:cNvPr>
          <p:cNvSpPr txBox="1"/>
          <p:nvPr/>
        </p:nvSpPr>
        <p:spPr>
          <a:xfrm>
            <a:off x="2125804" y="4144450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Ethical    approval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5B2DA6-E102-384A-960A-974431A68120}"/>
              </a:ext>
            </a:extLst>
          </p:cNvPr>
          <p:cNvSpPr txBox="1"/>
          <p:nvPr/>
        </p:nvSpPr>
        <p:spPr>
          <a:xfrm>
            <a:off x="5764696" y="1357894"/>
            <a:ext cx="3325516" cy="1323439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Why </a:t>
            </a:r>
            <a:r>
              <a:rPr lang="en-US" sz="1600" b="1" i="1" dirty="0">
                <a:latin typeface="+mn-lt"/>
              </a:rPr>
              <a:t>L. major</a:t>
            </a:r>
            <a:r>
              <a:rPr lang="en-US" sz="1600" b="1" dirty="0">
                <a:latin typeface="+mn-lt"/>
              </a:rPr>
              <a:t>?</a:t>
            </a:r>
          </a:p>
          <a:p>
            <a:r>
              <a:rPr lang="en-US" sz="1600" dirty="0">
                <a:latin typeface="+mn-lt"/>
              </a:rPr>
              <a:t>single lesion; mild self limiting disease; Rx available; no evidence of reactivation on immune suppression; heterologous protection against VL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83B514-DE8E-C541-AF9A-EB45B9EA537D}"/>
              </a:ext>
            </a:extLst>
          </p:cNvPr>
          <p:cNvSpPr txBox="1"/>
          <p:nvPr/>
        </p:nvSpPr>
        <p:spPr>
          <a:xfrm>
            <a:off x="5783388" y="2902464"/>
            <a:ext cx="3325516" cy="584775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Why GMP? </a:t>
            </a:r>
          </a:p>
          <a:p>
            <a:r>
              <a:rPr lang="en-US" sz="1600" dirty="0">
                <a:latin typeface="+mn-lt"/>
              </a:rPr>
              <a:t>QC; gives option for needle challenge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BDCEA-B41E-C542-8D16-17719D2E89CB}"/>
              </a:ext>
            </a:extLst>
          </p:cNvPr>
          <p:cNvSpPr txBox="1"/>
          <p:nvPr/>
        </p:nvSpPr>
        <p:spPr>
          <a:xfrm>
            <a:off x="6443778" y="3688519"/>
            <a:ext cx="2646434" cy="156966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Why sand flies?</a:t>
            </a:r>
          </a:p>
          <a:p>
            <a:r>
              <a:rPr lang="en-US" sz="1600" dirty="0">
                <a:latin typeface="+mn-lt"/>
              </a:rPr>
              <a:t>natural route; vector manipulates immunity; needle vaccination not protective against natural challenge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A185A0-4FAF-A345-90C7-234DC37815DA}"/>
              </a:ext>
            </a:extLst>
          </p:cNvPr>
          <p:cNvSpPr/>
          <p:nvPr/>
        </p:nvSpPr>
        <p:spPr>
          <a:xfrm>
            <a:off x="4188805" y="3708370"/>
            <a:ext cx="2123026" cy="482721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FEA7F2-D009-EA4E-9A58-46109595A645}"/>
              </a:ext>
            </a:extLst>
          </p:cNvPr>
          <p:cNvSpPr/>
          <p:nvPr/>
        </p:nvSpPr>
        <p:spPr>
          <a:xfrm>
            <a:off x="2309316" y="3412324"/>
            <a:ext cx="1625075" cy="271505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C486B1-9C60-4A45-A8DA-5E39C7173958}"/>
              </a:ext>
            </a:extLst>
          </p:cNvPr>
          <p:cNvSpPr/>
          <p:nvPr/>
        </p:nvSpPr>
        <p:spPr>
          <a:xfrm>
            <a:off x="2312566" y="1464511"/>
            <a:ext cx="1621826" cy="495232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52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YMS_Template_standard-1">
  <a:themeElements>
    <a:clrScheme name="Brand Compliant Colour Palette">
      <a:dk1>
        <a:sysClr val="windowText" lastClr="000000"/>
      </a:dk1>
      <a:lt1>
        <a:srgbClr val="FFFFFF"/>
      </a:lt1>
      <a:dk2>
        <a:srgbClr val="333F48"/>
      </a:dk2>
      <a:lt2>
        <a:srgbClr val="FFFFFF"/>
      </a:lt2>
      <a:accent1>
        <a:srgbClr val="615E9B"/>
      </a:accent1>
      <a:accent2>
        <a:srgbClr val="CE0037"/>
      </a:accent2>
      <a:accent3>
        <a:srgbClr val="FFBF3F"/>
      </a:accent3>
      <a:accent4>
        <a:srgbClr val="4B384C"/>
      </a:accent4>
      <a:accent5>
        <a:srgbClr val="333F48"/>
      </a:accent5>
      <a:accent6>
        <a:srgbClr val="D45D00"/>
      </a:accent6>
      <a:hlink>
        <a:srgbClr val="CE0037"/>
      </a:hlink>
      <a:folHlink>
        <a:srgbClr val="615E9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S_Template_standard-1" id="{EA12A9EE-F513-994F-9BEB-7BD8DA65D126}" vid="{D7AD40DA-5D3F-7F4C-97DD-9F1597D24C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10275</TotalTime>
  <Words>782</Words>
  <Application>Microsoft Office PowerPoint</Application>
  <PresentationFormat>On-screen Show (4:3)</PresentationFormat>
  <Paragraphs>204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Times New Roman</vt:lpstr>
      <vt:lpstr>Custom Design</vt:lpstr>
      <vt:lpstr>HYMS_Template_standard-1</vt:lpstr>
      <vt:lpstr>PowerPoint Presentation</vt:lpstr>
      <vt:lpstr>Contents of the talk </vt:lpstr>
      <vt:lpstr>The major clinical presentations of leishmaniasis </vt:lpstr>
      <vt:lpstr>PowerPoint Presentation</vt:lpstr>
      <vt:lpstr>Leishmaniasis: consequences </vt:lpstr>
      <vt:lpstr>Leishmaniasis: vaccine candidates in or near clinical trial </vt:lpstr>
      <vt:lpstr>Leishmanization: “human challenge” to simulate natural protection </vt:lpstr>
      <vt:lpstr>Early human “CHIM” studies</vt:lpstr>
      <vt:lpstr>A CHIM for leishmaniasis:  the LEISH Challenge Project</vt:lpstr>
      <vt:lpstr>Patient and Public Involvement  </vt:lpstr>
      <vt:lpstr>FLYBITE: A clinical study to develop a sand fly biting protocol using pathogen-free blood-fed sand flies*</vt:lpstr>
      <vt:lpstr>FLYBITE:                               Inclusion &amp; Exclusion summary </vt:lpstr>
      <vt:lpstr>FLYBITE:                                              study design and visits </vt:lpstr>
      <vt:lpstr>FLYBITE                                               Biting chamber preparation</vt:lpstr>
      <vt:lpstr>FLYBITE  Summary </vt:lpstr>
      <vt:lpstr>Acknowledgements </vt:lpstr>
    </vt:vector>
  </TitlesOfParts>
  <Company>ROTHERHAM GEN HOSP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Cellular Basis of Disease</dc:title>
  <dc:creator>PC1125</dc:creator>
  <cp:lastModifiedBy>Smith, Emma M</cp:lastModifiedBy>
  <cp:revision>286</cp:revision>
  <dcterms:created xsi:type="dcterms:W3CDTF">2004-07-30T13:41:18Z</dcterms:created>
  <dcterms:modified xsi:type="dcterms:W3CDTF">2019-12-04T10:41:56Z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000800ea01000000000001024120</vt:lpwstr>
  </property>
</Properties>
</file>