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89" r:id="rId3"/>
    <p:sldId id="293" r:id="rId4"/>
    <p:sldId id="280" r:id="rId5"/>
    <p:sldId id="294" r:id="rId6"/>
    <p:sldId id="281" r:id="rId7"/>
    <p:sldId id="295" r:id="rId8"/>
    <p:sldId id="282" r:id="rId9"/>
    <p:sldId id="283" r:id="rId10"/>
    <p:sldId id="285" r:id="rId11"/>
    <p:sldId id="265" r:id="rId12"/>
    <p:sldId id="287" r:id="rId13"/>
    <p:sldId id="310" r:id="rId14"/>
    <p:sldId id="309" r:id="rId15"/>
    <p:sldId id="279" r:id="rId16"/>
    <p:sldId id="303" r:id="rId17"/>
    <p:sldId id="263" r:id="rId18"/>
    <p:sldId id="296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B1B77-ED27-4D1E-ACC6-A475412AEE57}" type="doc">
      <dgm:prSet loTypeId="urn:microsoft.com/office/officeart/2005/8/layout/cycle2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D3B2D9-DAAC-4BA6-B908-1A78A5348335}">
      <dgm:prSet phldrT="[Text]"/>
      <dgm:spPr>
        <a:solidFill>
          <a:srgbClr val="FF0000"/>
        </a:solidFill>
      </dgm:spPr>
      <dgm:t>
        <a:bodyPr/>
        <a:lstStyle/>
        <a:p>
          <a:r>
            <a:rPr lang="en-US" sz="1400" dirty="0"/>
            <a:t>Animal models</a:t>
          </a:r>
        </a:p>
      </dgm:t>
    </dgm:pt>
    <dgm:pt modelId="{09B35E69-93BB-490D-9E9B-956E3CE90425}" type="parTrans" cxnId="{48486BF3-6F5C-45D8-A7EB-CBE37A2EDC1D}">
      <dgm:prSet/>
      <dgm:spPr/>
      <dgm:t>
        <a:bodyPr/>
        <a:lstStyle/>
        <a:p>
          <a:endParaRPr lang="en-US"/>
        </a:p>
      </dgm:t>
    </dgm:pt>
    <dgm:pt modelId="{5FB2BD26-0AA3-4282-8128-DCFC264527CD}" type="sibTrans" cxnId="{48486BF3-6F5C-45D8-A7EB-CBE37A2EDC1D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A036CFA-F108-49E0-89D2-8299FDFCAC3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Human safety &amp; immunogenicity</a:t>
          </a:r>
        </a:p>
      </dgm:t>
    </dgm:pt>
    <dgm:pt modelId="{DDDA1E7F-0532-440D-AA95-7D20EDA26396}" type="parTrans" cxnId="{3D368569-00AB-4DCD-B37F-89A0437BF1F0}">
      <dgm:prSet/>
      <dgm:spPr/>
      <dgm:t>
        <a:bodyPr/>
        <a:lstStyle/>
        <a:p>
          <a:endParaRPr lang="en-US"/>
        </a:p>
      </dgm:t>
    </dgm:pt>
    <dgm:pt modelId="{561B5316-DB12-46DD-90E0-7B36A3CBB271}" type="sibTrans" cxnId="{3D368569-00AB-4DCD-B37F-89A0437BF1F0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2AFF545-7094-4F50-83B7-73FAA7285D79}">
      <dgm:prSet phldrT="[Text]"/>
      <dgm:spPr/>
      <dgm:t>
        <a:bodyPr/>
        <a:lstStyle/>
        <a:p>
          <a:r>
            <a:rPr lang="en-US" dirty="0"/>
            <a:t>Human field efficacy</a:t>
          </a:r>
        </a:p>
      </dgm:t>
    </dgm:pt>
    <dgm:pt modelId="{2C95D9C8-B09C-4A4D-AB82-84C18C7B151C}" type="parTrans" cxnId="{CD64B4CA-85BE-4A7E-87F2-232099B1F229}">
      <dgm:prSet/>
      <dgm:spPr/>
      <dgm:t>
        <a:bodyPr/>
        <a:lstStyle/>
        <a:p>
          <a:endParaRPr lang="en-US"/>
        </a:p>
      </dgm:t>
    </dgm:pt>
    <dgm:pt modelId="{C5F7E1B0-21DA-42AD-87FA-30C0BB61F9DC}" type="sibTrans" cxnId="{CD64B4CA-85BE-4A7E-87F2-232099B1F229}">
      <dgm:prSet/>
      <dgm:spPr>
        <a:solidFill>
          <a:srgbClr val="FF0000"/>
        </a:solidFill>
        <a:ln>
          <a:solidFill>
            <a:srgbClr val="FF3399"/>
          </a:solidFill>
        </a:ln>
      </dgm:spPr>
      <dgm:t>
        <a:bodyPr/>
        <a:lstStyle/>
        <a:p>
          <a:endParaRPr lang="en-US"/>
        </a:p>
      </dgm:t>
    </dgm:pt>
    <dgm:pt modelId="{5078071C-695E-47BF-9BAD-633CD772073F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Human challenge model</a:t>
          </a:r>
        </a:p>
      </dgm:t>
    </dgm:pt>
    <dgm:pt modelId="{B2AE7FF2-1245-455F-AE6E-78DE2ED556EC}" type="parTrans" cxnId="{4AE9140E-59A9-44F9-96D7-6152C3033838}">
      <dgm:prSet/>
      <dgm:spPr/>
      <dgm:t>
        <a:bodyPr/>
        <a:lstStyle/>
        <a:p>
          <a:endParaRPr lang="en-US"/>
        </a:p>
      </dgm:t>
    </dgm:pt>
    <dgm:pt modelId="{43932434-1169-48F3-A2CE-63034B27A3AD}" type="sibTrans" cxnId="{4AE9140E-59A9-44F9-96D7-6152C3033838}">
      <dgm:prSet/>
      <dgm:spPr/>
      <dgm:t>
        <a:bodyPr/>
        <a:lstStyle/>
        <a:p>
          <a:endParaRPr lang="en-US"/>
        </a:p>
      </dgm:t>
    </dgm:pt>
    <dgm:pt modelId="{443107C7-9809-4691-B696-551821CAA62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Toxicity</a:t>
          </a:r>
        </a:p>
      </dgm:t>
    </dgm:pt>
    <dgm:pt modelId="{485BBE23-FD59-46D3-B262-A8582AA93025}" type="parTrans" cxnId="{FF12872A-0D06-4449-864F-9FBF6D243988}">
      <dgm:prSet/>
      <dgm:spPr/>
      <dgm:t>
        <a:bodyPr/>
        <a:lstStyle/>
        <a:p>
          <a:endParaRPr lang="en-US"/>
        </a:p>
      </dgm:t>
    </dgm:pt>
    <dgm:pt modelId="{2AAD131D-7DB3-4773-85EF-10A6C1AD335B}" type="sibTrans" cxnId="{FF12872A-0D06-4449-864F-9FBF6D243988}">
      <dgm:prSet/>
      <dgm:spPr/>
      <dgm:t>
        <a:bodyPr/>
        <a:lstStyle/>
        <a:p>
          <a:endParaRPr lang="en-US"/>
        </a:p>
      </dgm:t>
    </dgm:pt>
    <dgm:pt modelId="{195E1A7C-D85C-44E5-8A5C-96C2F72B8B0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Mechanisms</a:t>
          </a:r>
        </a:p>
      </dgm:t>
    </dgm:pt>
    <dgm:pt modelId="{E189767F-2E0A-4184-9EB2-C7A713D21514}" type="parTrans" cxnId="{53E9312F-A824-4242-B619-59CB21F2F1E4}">
      <dgm:prSet/>
      <dgm:spPr/>
      <dgm:t>
        <a:bodyPr/>
        <a:lstStyle/>
        <a:p>
          <a:endParaRPr lang="en-US"/>
        </a:p>
      </dgm:t>
    </dgm:pt>
    <dgm:pt modelId="{C7EE87B9-C391-4F5A-B5BC-2C2271655AB7}" type="sibTrans" cxnId="{53E9312F-A824-4242-B619-59CB21F2F1E4}">
      <dgm:prSet/>
      <dgm:spPr/>
      <dgm:t>
        <a:bodyPr/>
        <a:lstStyle/>
        <a:p>
          <a:endParaRPr lang="en-US"/>
        </a:p>
      </dgm:t>
    </dgm:pt>
    <dgm:pt modelId="{A164A2F2-F0DB-4CCA-B534-6DB75741155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Efficacy</a:t>
          </a:r>
        </a:p>
      </dgm:t>
    </dgm:pt>
    <dgm:pt modelId="{63F01E76-8052-4C42-A0F1-6361AFF12D22}" type="parTrans" cxnId="{4AE47112-39BB-4B4B-9859-6FAE8907EF8F}">
      <dgm:prSet/>
      <dgm:spPr/>
      <dgm:t>
        <a:bodyPr/>
        <a:lstStyle/>
        <a:p>
          <a:endParaRPr lang="en-US"/>
        </a:p>
      </dgm:t>
    </dgm:pt>
    <dgm:pt modelId="{33334619-2C13-420B-9A07-216E4DBC2C95}" type="sibTrans" cxnId="{4AE47112-39BB-4B4B-9859-6FAE8907EF8F}">
      <dgm:prSet/>
      <dgm:spPr/>
      <dgm:t>
        <a:bodyPr/>
        <a:lstStyle/>
        <a:p>
          <a:endParaRPr lang="en-US"/>
        </a:p>
      </dgm:t>
    </dgm:pt>
    <dgm:pt modelId="{0C88F891-67E8-4544-ACE7-C3C1285C04EB}" type="pres">
      <dgm:prSet presAssocID="{766B1B77-ED27-4D1E-ACC6-A475412AEE57}" presName="cycle" presStyleCnt="0">
        <dgm:presLayoutVars>
          <dgm:dir/>
          <dgm:resizeHandles val="exact"/>
        </dgm:presLayoutVars>
      </dgm:prSet>
      <dgm:spPr/>
    </dgm:pt>
    <dgm:pt modelId="{F827E915-299E-4495-B106-87416D384014}" type="pres">
      <dgm:prSet presAssocID="{CBD3B2D9-DAAC-4BA6-B908-1A78A5348335}" presName="node" presStyleLbl="node1" presStyleIdx="0" presStyleCnt="4">
        <dgm:presLayoutVars>
          <dgm:bulletEnabled val="1"/>
        </dgm:presLayoutVars>
      </dgm:prSet>
      <dgm:spPr/>
    </dgm:pt>
    <dgm:pt modelId="{E7EA3AD2-E7B8-430F-9834-614DA33A5DE6}" type="pres">
      <dgm:prSet presAssocID="{5FB2BD26-0AA3-4282-8128-DCFC264527CD}" presName="sibTrans" presStyleLbl="sibTrans2D1" presStyleIdx="0" presStyleCnt="4"/>
      <dgm:spPr/>
    </dgm:pt>
    <dgm:pt modelId="{757C22BC-056D-4499-B145-48E05ACF0A45}" type="pres">
      <dgm:prSet presAssocID="{5FB2BD26-0AA3-4282-8128-DCFC264527CD}" presName="connectorText" presStyleLbl="sibTrans2D1" presStyleIdx="0" presStyleCnt="4"/>
      <dgm:spPr/>
    </dgm:pt>
    <dgm:pt modelId="{10174DAA-CCED-4138-A37E-2D4CCEAB9EAC}" type="pres">
      <dgm:prSet presAssocID="{6A036CFA-F108-49E0-89D2-8299FDFCAC3F}" presName="node" presStyleLbl="node1" presStyleIdx="1" presStyleCnt="4" custRadScaleRad="100774" custRadScaleInc="-423">
        <dgm:presLayoutVars>
          <dgm:bulletEnabled val="1"/>
        </dgm:presLayoutVars>
      </dgm:prSet>
      <dgm:spPr/>
    </dgm:pt>
    <dgm:pt modelId="{C7F1F0CA-4FD1-4705-A4E7-F78C3FFDDA2D}" type="pres">
      <dgm:prSet presAssocID="{561B5316-DB12-46DD-90E0-7B36A3CBB271}" presName="sibTrans" presStyleLbl="sibTrans2D1" presStyleIdx="1" presStyleCnt="4"/>
      <dgm:spPr/>
    </dgm:pt>
    <dgm:pt modelId="{134571B1-C16D-4F01-A827-02E17ECB52FF}" type="pres">
      <dgm:prSet presAssocID="{561B5316-DB12-46DD-90E0-7B36A3CBB271}" presName="connectorText" presStyleLbl="sibTrans2D1" presStyleIdx="1" presStyleCnt="4"/>
      <dgm:spPr/>
    </dgm:pt>
    <dgm:pt modelId="{C075D31D-8AC7-42C2-ADED-DE26B6C967BB}" type="pres">
      <dgm:prSet presAssocID="{5078071C-695E-47BF-9BAD-633CD772073F}" presName="node" presStyleLbl="node1" presStyleIdx="2" presStyleCnt="4">
        <dgm:presLayoutVars>
          <dgm:bulletEnabled val="1"/>
        </dgm:presLayoutVars>
      </dgm:prSet>
      <dgm:spPr/>
    </dgm:pt>
    <dgm:pt modelId="{13067DD4-9AC2-4D45-909A-6E25DDF12519}" type="pres">
      <dgm:prSet presAssocID="{43932434-1169-48F3-A2CE-63034B27A3AD}" presName="sibTrans" presStyleLbl="sibTrans2D1" presStyleIdx="2" presStyleCnt="4"/>
      <dgm:spPr/>
    </dgm:pt>
    <dgm:pt modelId="{7256C55E-8175-44B8-B485-A84CE3084CD8}" type="pres">
      <dgm:prSet presAssocID="{43932434-1169-48F3-A2CE-63034B27A3AD}" presName="connectorText" presStyleLbl="sibTrans2D1" presStyleIdx="2" presStyleCnt="4"/>
      <dgm:spPr/>
    </dgm:pt>
    <dgm:pt modelId="{A84351BE-EF07-46B2-B3FB-FDFD2242B618}" type="pres">
      <dgm:prSet presAssocID="{72AFF545-7094-4F50-83B7-73FAA7285D79}" presName="node" presStyleLbl="node1" presStyleIdx="3" presStyleCnt="4">
        <dgm:presLayoutVars>
          <dgm:bulletEnabled val="1"/>
        </dgm:presLayoutVars>
      </dgm:prSet>
      <dgm:spPr/>
    </dgm:pt>
    <dgm:pt modelId="{A169C4E4-0E82-4674-88CC-5748C93B722F}" type="pres">
      <dgm:prSet presAssocID="{C5F7E1B0-21DA-42AD-87FA-30C0BB61F9DC}" presName="sibTrans" presStyleLbl="sibTrans2D1" presStyleIdx="3" presStyleCnt="4"/>
      <dgm:spPr/>
    </dgm:pt>
    <dgm:pt modelId="{FD332D2F-EF4D-4799-9010-7B802D609385}" type="pres">
      <dgm:prSet presAssocID="{C5F7E1B0-21DA-42AD-87FA-30C0BB61F9DC}" presName="connectorText" presStyleLbl="sibTrans2D1" presStyleIdx="3" presStyleCnt="4"/>
      <dgm:spPr/>
    </dgm:pt>
  </dgm:ptLst>
  <dgm:cxnLst>
    <dgm:cxn modelId="{4AE9140E-59A9-44F9-96D7-6152C3033838}" srcId="{766B1B77-ED27-4D1E-ACC6-A475412AEE57}" destId="{5078071C-695E-47BF-9BAD-633CD772073F}" srcOrd="2" destOrd="0" parTransId="{B2AE7FF2-1245-455F-AE6E-78DE2ED556EC}" sibTransId="{43932434-1169-48F3-A2CE-63034B27A3AD}"/>
    <dgm:cxn modelId="{C08FBB0E-7C57-4230-883B-E652D9DA1F5D}" type="presOf" srcId="{561B5316-DB12-46DD-90E0-7B36A3CBB271}" destId="{134571B1-C16D-4F01-A827-02E17ECB52FF}" srcOrd="1" destOrd="0" presId="urn:microsoft.com/office/officeart/2005/8/layout/cycle2"/>
    <dgm:cxn modelId="{4AE47112-39BB-4B4B-9859-6FAE8907EF8F}" srcId="{CBD3B2D9-DAAC-4BA6-B908-1A78A5348335}" destId="{A164A2F2-F0DB-4CCA-B534-6DB75741155E}" srcOrd="2" destOrd="0" parTransId="{63F01E76-8052-4C42-A0F1-6361AFF12D22}" sibTransId="{33334619-2C13-420B-9A07-216E4DBC2C95}"/>
    <dgm:cxn modelId="{8F352814-F4A5-4EC5-9FCD-666DCA58A97F}" type="presOf" srcId="{766B1B77-ED27-4D1E-ACC6-A475412AEE57}" destId="{0C88F891-67E8-4544-ACE7-C3C1285C04EB}" srcOrd="0" destOrd="0" presId="urn:microsoft.com/office/officeart/2005/8/layout/cycle2"/>
    <dgm:cxn modelId="{8A419C1B-6BAE-437D-BCAD-13183E5BF7D1}" type="presOf" srcId="{443107C7-9809-4691-B696-551821CAA62C}" destId="{F827E915-299E-4495-B106-87416D384014}" srcOrd="0" destOrd="1" presId="urn:microsoft.com/office/officeart/2005/8/layout/cycle2"/>
    <dgm:cxn modelId="{FF12872A-0D06-4449-864F-9FBF6D243988}" srcId="{CBD3B2D9-DAAC-4BA6-B908-1A78A5348335}" destId="{443107C7-9809-4691-B696-551821CAA62C}" srcOrd="0" destOrd="0" parTransId="{485BBE23-FD59-46D3-B262-A8582AA93025}" sibTransId="{2AAD131D-7DB3-4773-85EF-10A6C1AD335B}"/>
    <dgm:cxn modelId="{53E9312F-A824-4242-B619-59CB21F2F1E4}" srcId="{CBD3B2D9-DAAC-4BA6-B908-1A78A5348335}" destId="{195E1A7C-D85C-44E5-8A5C-96C2F72B8B01}" srcOrd="1" destOrd="0" parTransId="{E189767F-2E0A-4184-9EB2-C7A713D21514}" sibTransId="{C7EE87B9-C391-4F5A-B5BC-2C2271655AB7}"/>
    <dgm:cxn modelId="{E778992F-9EE2-4461-AB4A-8BEA8A0E8587}" type="presOf" srcId="{43932434-1169-48F3-A2CE-63034B27A3AD}" destId="{13067DD4-9AC2-4D45-909A-6E25DDF12519}" srcOrd="0" destOrd="0" presId="urn:microsoft.com/office/officeart/2005/8/layout/cycle2"/>
    <dgm:cxn modelId="{29288230-F272-4320-8878-9358E1E09DCD}" type="presOf" srcId="{5FB2BD26-0AA3-4282-8128-DCFC264527CD}" destId="{E7EA3AD2-E7B8-430F-9834-614DA33A5DE6}" srcOrd="0" destOrd="0" presId="urn:microsoft.com/office/officeart/2005/8/layout/cycle2"/>
    <dgm:cxn modelId="{375CFD35-FEE9-4001-967C-69772D59614E}" type="presOf" srcId="{5078071C-695E-47BF-9BAD-633CD772073F}" destId="{C075D31D-8AC7-42C2-ADED-DE26B6C967BB}" srcOrd="0" destOrd="0" presId="urn:microsoft.com/office/officeart/2005/8/layout/cycle2"/>
    <dgm:cxn modelId="{9625F736-F423-4F38-9BFB-6D657084F6F7}" type="presOf" srcId="{72AFF545-7094-4F50-83B7-73FAA7285D79}" destId="{A84351BE-EF07-46B2-B3FB-FDFD2242B618}" srcOrd="0" destOrd="0" presId="urn:microsoft.com/office/officeart/2005/8/layout/cycle2"/>
    <dgm:cxn modelId="{EE137D46-ADBF-4A56-B91B-264B362BFF22}" type="presOf" srcId="{A164A2F2-F0DB-4CCA-B534-6DB75741155E}" destId="{F827E915-299E-4495-B106-87416D384014}" srcOrd="0" destOrd="3" presId="urn:microsoft.com/office/officeart/2005/8/layout/cycle2"/>
    <dgm:cxn modelId="{5C328A67-DF1E-44EF-B2B9-48F703E2F63D}" type="presOf" srcId="{5FB2BD26-0AA3-4282-8128-DCFC264527CD}" destId="{757C22BC-056D-4499-B145-48E05ACF0A45}" srcOrd="1" destOrd="0" presId="urn:microsoft.com/office/officeart/2005/8/layout/cycle2"/>
    <dgm:cxn modelId="{3D368569-00AB-4DCD-B37F-89A0437BF1F0}" srcId="{766B1B77-ED27-4D1E-ACC6-A475412AEE57}" destId="{6A036CFA-F108-49E0-89D2-8299FDFCAC3F}" srcOrd="1" destOrd="0" parTransId="{DDDA1E7F-0532-440D-AA95-7D20EDA26396}" sibTransId="{561B5316-DB12-46DD-90E0-7B36A3CBB271}"/>
    <dgm:cxn modelId="{0CC44058-A2DB-446C-BCA2-2F0CBA7A931E}" type="presOf" srcId="{C5F7E1B0-21DA-42AD-87FA-30C0BB61F9DC}" destId="{FD332D2F-EF4D-4799-9010-7B802D609385}" srcOrd="1" destOrd="0" presId="urn:microsoft.com/office/officeart/2005/8/layout/cycle2"/>
    <dgm:cxn modelId="{EBED1986-0182-4F16-948E-37B4C5BB5D12}" type="presOf" srcId="{561B5316-DB12-46DD-90E0-7B36A3CBB271}" destId="{C7F1F0CA-4FD1-4705-A4E7-F78C3FFDDA2D}" srcOrd="0" destOrd="0" presId="urn:microsoft.com/office/officeart/2005/8/layout/cycle2"/>
    <dgm:cxn modelId="{D8F6B19E-A458-4B9D-95E5-3CAE64797EEA}" type="presOf" srcId="{CBD3B2D9-DAAC-4BA6-B908-1A78A5348335}" destId="{F827E915-299E-4495-B106-87416D384014}" srcOrd="0" destOrd="0" presId="urn:microsoft.com/office/officeart/2005/8/layout/cycle2"/>
    <dgm:cxn modelId="{D1A9F99F-6017-48D7-A26F-C065B4267C26}" type="presOf" srcId="{43932434-1169-48F3-A2CE-63034B27A3AD}" destId="{7256C55E-8175-44B8-B485-A84CE3084CD8}" srcOrd="1" destOrd="0" presId="urn:microsoft.com/office/officeart/2005/8/layout/cycle2"/>
    <dgm:cxn modelId="{53CD15AF-4E17-4853-96B8-F249B3B29DFA}" type="presOf" srcId="{195E1A7C-D85C-44E5-8A5C-96C2F72B8B01}" destId="{F827E915-299E-4495-B106-87416D384014}" srcOrd="0" destOrd="2" presId="urn:microsoft.com/office/officeart/2005/8/layout/cycle2"/>
    <dgm:cxn modelId="{CD64B4CA-85BE-4A7E-87F2-232099B1F229}" srcId="{766B1B77-ED27-4D1E-ACC6-A475412AEE57}" destId="{72AFF545-7094-4F50-83B7-73FAA7285D79}" srcOrd="3" destOrd="0" parTransId="{2C95D9C8-B09C-4A4D-AB82-84C18C7B151C}" sibTransId="{C5F7E1B0-21DA-42AD-87FA-30C0BB61F9DC}"/>
    <dgm:cxn modelId="{ED8F30D5-52F9-452C-BD7F-0138DA5A0D3D}" type="presOf" srcId="{C5F7E1B0-21DA-42AD-87FA-30C0BB61F9DC}" destId="{A169C4E4-0E82-4674-88CC-5748C93B722F}" srcOrd="0" destOrd="0" presId="urn:microsoft.com/office/officeart/2005/8/layout/cycle2"/>
    <dgm:cxn modelId="{48486BF3-6F5C-45D8-A7EB-CBE37A2EDC1D}" srcId="{766B1B77-ED27-4D1E-ACC6-A475412AEE57}" destId="{CBD3B2D9-DAAC-4BA6-B908-1A78A5348335}" srcOrd="0" destOrd="0" parTransId="{09B35E69-93BB-490D-9E9B-956E3CE90425}" sibTransId="{5FB2BD26-0AA3-4282-8128-DCFC264527CD}"/>
    <dgm:cxn modelId="{6165D4F8-9EC0-4295-B0CB-4468B8F2E907}" type="presOf" srcId="{6A036CFA-F108-49E0-89D2-8299FDFCAC3F}" destId="{10174DAA-CCED-4138-A37E-2D4CCEAB9EAC}" srcOrd="0" destOrd="0" presId="urn:microsoft.com/office/officeart/2005/8/layout/cycle2"/>
    <dgm:cxn modelId="{BDB78F5D-73E8-46BF-8D56-45A6B295AB59}" type="presParOf" srcId="{0C88F891-67E8-4544-ACE7-C3C1285C04EB}" destId="{F827E915-299E-4495-B106-87416D384014}" srcOrd="0" destOrd="0" presId="urn:microsoft.com/office/officeart/2005/8/layout/cycle2"/>
    <dgm:cxn modelId="{81CCDD89-2E19-44C3-983D-9D02560B0B8B}" type="presParOf" srcId="{0C88F891-67E8-4544-ACE7-C3C1285C04EB}" destId="{E7EA3AD2-E7B8-430F-9834-614DA33A5DE6}" srcOrd="1" destOrd="0" presId="urn:microsoft.com/office/officeart/2005/8/layout/cycle2"/>
    <dgm:cxn modelId="{AF69D26D-B4B5-4409-8094-C580DE0F4B96}" type="presParOf" srcId="{E7EA3AD2-E7B8-430F-9834-614DA33A5DE6}" destId="{757C22BC-056D-4499-B145-48E05ACF0A45}" srcOrd="0" destOrd="0" presId="urn:microsoft.com/office/officeart/2005/8/layout/cycle2"/>
    <dgm:cxn modelId="{119D3299-3567-4E28-804A-A7A57C372CAC}" type="presParOf" srcId="{0C88F891-67E8-4544-ACE7-C3C1285C04EB}" destId="{10174DAA-CCED-4138-A37E-2D4CCEAB9EAC}" srcOrd="2" destOrd="0" presId="urn:microsoft.com/office/officeart/2005/8/layout/cycle2"/>
    <dgm:cxn modelId="{64F1EB76-113C-47D0-8BC7-80177366EF61}" type="presParOf" srcId="{0C88F891-67E8-4544-ACE7-C3C1285C04EB}" destId="{C7F1F0CA-4FD1-4705-A4E7-F78C3FFDDA2D}" srcOrd="3" destOrd="0" presId="urn:microsoft.com/office/officeart/2005/8/layout/cycle2"/>
    <dgm:cxn modelId="{081B23FF-E981-4DC1-A93D-B8B0C03B6DAA}" type="presParOf" srcId="{C7F1F0CA-4FD1-4705-A4E7-F78C3FFDDA2D}" destId="{134571B1-C16D-4F01-A827-02E17ECB52FF}" srcOrd="0" destOrd="0" presId="urn:microsoft.com/office/officeart/2005/8/layout/cycle2"/>
    <dgm:cxn modelId="{F285287E-1B3A-4F85-B424-B5D15E5DDF2A}" type="presParOf" srcId="{0C88F891-67E8-4544-ACE7-C3C1285C04EB}" destId="{C075D31D-8AC7-42C2-ADED-DE26B6C967BB}" srcOrd="4" destOrd="0" presId="urn:microsoft.com/office/officeart/2005/8/layout/cycle2"/>
    <dgm:cxn modelId="{3E9E5366-26A1-41D3-8ADE-E4A0F7232675}" type="presParOf" srcId="{0C88F891-67E8-4544-ACE7-C3C1285C04EB}" destId="{13067DD4-9AC2-4D45-909A-6E25DDF12519}" srcOrd="5" destOrd="0" presId="urn:microsoft.com/office/officeart/2005/8/layout/cycle2"/>
    <dgm:cxn modelId="{D07004BC-B5C6-4352-9617-A908D8C26528}" type="presParOf" srcId="{13067DD4-9AC2-4D45-909A-6E25DDF12519}" destId="{7256C55E-8175-44B8-B485-A84CE3084CD8}" srcOrd="0" destOrd="0" presId="urn:microsoft.com/office/officeart/2005/8/layout/cycle2"/>
    <dgm:cxn modelId="{F30C3681-B079-4F68-8120-541E0998DA61}" type="presParOf" srcId="{0C88F891-67E8-4544-ACE7-C3C1285C04EB}" destId="{A84351BE-EF07-46B2-B3FB-FDFD2242B618}" srcOrd="6" destOrd="0" presId="urn:microsoft.com/office/officeart/2005/8/layout/cycle2"/>
    <dgm:cxn modelId="{45831A57-0E56-4400-8E10-8465C24D8EBC}" type="presParOf" srcId="{0C88F891-67E8-4544-ACE7-C3C1285C04EB}" destId="{A169C4E4-0E82-4674-88CC-5748C93B722F}" srcOrd="7" destOrd="0" presId="urn:microsoft.com/office/officeart/2005/8/layout/cycle2"/>
    <dgm:cxn modelId="{A8A6BA9E-6AB9-48F4-AE28-55AF26011338}" type="presParOf" srcId="{A169C4E4-0E82-4674-88CC-5748C93B722F}" destId="{FD332D2F-EF4D-4799-9010-7B802D609385}" srcOrd="0" destOrd="0" presId="urn:microsoft.com/office/officeart/2005/8/layout/cycle2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7E915-299E-4495-B106-87416D384014}">
      <dsp:nvSpPr>
        <dsp:cNvPr id="0" name=""/>
        <dsp:cNvSpPr/>
      </dsp:nvSpPr>
      <dsp:spPr>
        <a:xfrm>
          <a:off x="4504352" y="1232"/>
          <a:ext cx="1786981" cy="1786981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Animal models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Toxicity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Mechanisms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Efficacy</a:t>
          </a:r>
        </a:p>
      </dsp:txBody>
      <dsp:txXfrm>
        <a:off x="4766049" y="262929"/>
        <a:ext cx="1263587" cy="1263587"/>
      </dsp:txXfrm>
    </dsp:sp>
    <dsp:sp modelId="{E7EA3AD2-E7B8-430F-9834-614DA33A5DE6}">
      <dsp:nvSpPr>
        <dsp:cNvPr id="0" name=""/>
        <dsp:cNvSpPr/>
      </dsp:nvSpPr>
      <dsp:spPr>
        <a:xfrm rot="2680993">
          <a:off x="6105132" y="1529078"/>
          <a:ext cx="478052" cy="60310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125855" y="1599275"/>
        <a:ext cx="334636" cy="361864"/>
      </dsp:txXfrm>
    </dsp:sp>
    <dsp:sp modelId="{10174DAA-CCED-4138-A37E-2D4CCEAB9EAC}">
      <dsp:nvSpPr>
        <dsp:cNvPr id="0" name=""/>
        <dsp:cNvSpPr/>
      </dsp:nvSpPr>
      <dsp:spPr>
        <a:xfrm>
          <a:off x="6416222" y="1892077"/>
          <a:ext cx="1786981" cy="1786981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 safety &amp; immunogenicity</a:t>
          </a:r>
        </a:p>
      </dsp:txBody>
      <dsp:txXfrm>
        <a:off x="6677919" y="2153774"/>
        <a:ext cx="1263587" cy="1263587"/>
      </dsp:txXfrm>
    </dsp:sp>
    <dsp:sp modelId="{C7F1F0CA-4FD1-4705-A4E7-F78C3FFDDA2D}">
      <dsp:nvSpPr>
        <dsp:cNvPr id="0" name=""/>
        <dsp:cNvSpPr/>
      </dsp:nvSpPr>
      <dsp:spPr>
        <a:xfrm rot="8107498">
          <a:off x="6122063" y="3426148"/>
          <a:ext cx="482794" cy="60310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6245802" y="3495673"/>
        <a:ext cx="337956" cy="361864"/>
      </dsp:txXfrm>
    </dsp:sp>
    <dsp:sp modelId="{C075D31D-8AC7-42C2-ADED-DE26B6C967BB}">
      <dsp:nvSpPr>
        <dsp:cNvPr id="0" name=""/>
        <dsp:cNvSpPr/>
      </dsp:nvSpPr>
      <dsp:spPr>
        <a:xfrm>
          <a:off x="4504352" y="3795625"/>
          <a:ext cx="1786981" cy="1786981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 challenge model</a:t>
          </a:r>
        </a:p>
      </dsp:txBody>
      <dsp:txXfrm>
        <a:off x="4766049" y="4057322"/>
        <a:ext cx="1263587" cy="1263587"/>
      </dsp:txXfrm>
    </dsp:sp>
    <dsp:sp modelId="{13067DD4-9AC2-4D45-909A-6E25DDF12519}">
      <dsp:nvSpPr>
        <dsp:cNvPr id="0" name=""/>
        <dsp:cNvSpPr/>
      </dsp:nvSpPr>
      <dsp:spPr>
        <a:xfrm rot="13500000">
          <a:off x="4221292" y="3448468"/>
          <a:ext cx="474911" cy="603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342900" y="3619461"/>
        <a:ext cx="332438" cy="361864"/>
      </dsp:txXfrm>
    </dsp:sp>
    <dsp:sp modelId="{A84351BE-EF07-46B2-B3FB-FDFD2242B618}">
      <dsp:nvSpPr>
        <dsp:cNvPr id="0" name=""/>
        <dsp:cNvSpPr/>
      </dsp:nvSpPr>
      <dsp:spPr>
        <a:xfrm>
          <a:off x="2607155" y="1898428"/>
          <a:ext cx="1786981" cy="1786981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 field efficacy</a:t>
          </a:r>
        </a:p>
      </dsp:txBody>
      <dsp:txXfrm>
        <a:off x="2868852" y="2160125"/>
        <a:ext cx="1263587" cy="1263587"/>
      </dsp:txXfrm>
    </dsp:sp>
    <dsp:sp modelId="{A169C4E4-0E82-4674-88CC-5748C93B722F}">
      <dsp:nvSpPr>
        <dsp:cNvPr id="0" name=""/>
        <dsp:cNvSpPr/>
      </dsp:nvSpPr>
      <dsp:spPr>
        <a:xfrm rot="18900000">
          <a:off x="4202284" y="1551272"/>
          <a:ext cx="474911" cy="60310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FF3399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223149" y="1722265"/>
        <a:ext cx="332438" cy="361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B8115-85C1-4404-94B9-876F7A363CD0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51997-3EAD-4F19-93BD-2BBAB6449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9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8E5B-924A-483C-B6C5-1C7B194167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34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840" indent="-281092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4369" indent="-22487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4117" indent="-22487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3864" indent="-22487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612" indent="-224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3360" indent="-224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3107" indent="-224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2855" indent="-224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2736A9-FE3E-4A12-B994-C36057DACC60}" type="slidenum">
              <a:rPr lang="en-GB" altLang="en-US" sz="1200"/>
              <a:pPr/>
              <a:t>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03916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fld id="{04A0B73A-4840-4A1D-AC9D-DECFCFDB783B}" type="slidenum">
              <a:rPr lang="en-GB" altLang="en-US" smtClean="0">
                <a:latin typeface="Calibri" panose="020F0502020204030204" pitchFamily="34" charset="0"/>
              </a:rPr>
              <a:pPr/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3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fld id="{2038FD2E-574C-4B5C-BC85-4A3B97BCB361}" type="slidenum">
              <a:rPr lang="en-GB" altLang="en-US" smtClean="0">
                <a:latin typeface="Calibri" panose="020F0502020204030204" pitchFamily="34" charset="0"/>
              </a:rPr>
              <a:pPr/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05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fld id="{345D6A40-CC6A-4331-AB08-FD2B5C810FB1}" type="slidenum">
              <a:rPr lang="en-GB" altLang="en-US" smtClean="0">
                <a:latin typeface="Calibri" panose="020F0502020204030204" pitchFamily="34" charset="0"/>
              </a:rPr>
              <a:pPr/>
              <a:t>16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9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CA0E-D4D0-488C-A07C-62F188D0C3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6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74B-68AA-47A2-B3B9-654DFA85B1C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FFE8-9FEF-4932-8330-DD4C654A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3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74B-68AA-47A2-B3B9-654DFA85B1C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FFE8-9FEF-4932-8330-DD4C654A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7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74B-68AA-47A2-B3B9-654DFA85B1C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FFE8-9FEF-4932-8330-DD4C654A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80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74B-68AA-47A2-B3B9-654DFA85B1C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FFE8-9FEF-4932-8330-DD4C654A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5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74B-68AA-47A2-B3B9-654DFA85B1C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FFE8-9FEF-4932-8330-DD4C654A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6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74B-68AA-47A2-B3B9-654DFA85B1C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FFE8-9FEF-4932-8330-DD4C654A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0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74B-68AA-47A2-B3B9-654DFA85B1C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FFE8-9FEF-4932-8330-DD4C654A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7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74B-68AA-47A2-B3B9-654DFA85B1C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FFE8-9FEF-4932-8330-DD4C654A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6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74B-68AA-47A2-B3B9-654DFA85B1C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FFE8-9FEF-4932-8330-DD4C654A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40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74B-68AA-47A2-B3B9-654DFA85B1C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FFE8-9FEF-4932-8330-DD4C654A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28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74B-68AA-47A2-B3B9-654DFA85B1C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FFE8-9FEF-4932-8330-DD4C654A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4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1874B-68AA-47A2-B3B9-654DFA85B1C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2FFE8-9FEF-4932-8330-DD4C654A2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jpe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489" y="1963832"/>
            <a:ext cx="10667999" cy="1470025"/>
          </a:xfrm>
        </p:spPr>
        <p:txBody>
          <a:bodyPr/>
          <a:lstStyle/>
          <a:p>
            <a:r>
              <a:rPr lang="en-GB" sz="4000" dirty="0"/>
              <a:t>Controlled human mycobacterial infection models</a:t>
            </a:r>
            <a:endParaRPr lang="en-GB" alt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6089" y="472440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Helen McShane</a:t>
            </a:r>
          </a:p>
          <a:p>
            <a:pPr eaLnBrk="1" hangingPunct="1"/>
            <a:r>
              <a:rPr lang="en-GB" altLang="en-US" sz="2800" dirty="0"/>
              <a:t>The Jenner Institute</a:t>
            </a:r>
          </a:p>
          <a:p>
            <a:pPr eaLnBrk="1" hangingPunct="1"/>
            <a:r>
              <a:rPr lang="en-GB" altLang="en-US" sz="2800" dirty="0"/>
              <a:t>University of Oxford</a:t>
            </a:r>
          </a:p>
        </p:txBody>
      </p:sp>
      <p:pic>
        <p:nvPicPr>
          <p:cNvPr id="2052" name="Picture 4" descr="ox_small_blue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46" y="2"/>
            <a:ext cx="1700154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orcrb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30951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13766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46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>
          <a:xfrm>
            <a:off x="2351584" y="-32544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Comparing yield by strain and dose</a:t>
            </a:r>
          </a:p>
        </p:txBody>
      </p:sp>
      <p:graphicFrame>
        <p:nvGraphicFramePr>
          <p:cNvPr id="49155" name="Content Placeholder 5"/>
          <p:cNvGraphicFramePr>
            <a:graphicFrameLocks noGrp="1" noChangeAspect="1"/>
          </p:cNvGraphicFramePr>
          <p:nvPr>
            <p:ph sz="half" idx="1"/>
          </p:nvPr>
        </p:nvGraphicFramePr>
        <p:xfrm>
          <a:off x="2178756" y="1752600"/>
          <a:ext cx="4038600" cy="331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rism 5" r:id="rId3" imgW="4611600" imgH="3785400" progId="Prism5.Document">
                  <p:embed/>
                </p:oleObj>
              </mc:Choice>
              <mc:Fallback>
                <p:oleObj name="Prism 5" r:id="rId3" imgW="4611600" imgH="3785400" progId="Prism5.Document">
                  <p:embed/>
                  <p:pic>
                    <p:nvPicPr>
                      <p:cNvPr id="49155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756" y="1752600"/>
                        <a:ext cx="4038600" cy="331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Content Placeholder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366934" y="1905000"/>
          <a:ext cx="4038600" cy="311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rism 5" r:id="rId5" imgW="4603680" imgH="3547800" progId="Prism5.Document">
                  <p:embed/>
                </p:oleObj>
              </mc:Choice>
              <mc:Fallback>
                <p:oleObj name="Prism 5" r:id="rId5" imgW="4603680" imgH="3547800" progId="Prism5.Document">
                  <p:embed/>
                  <p:pic>
                    <p:nvPicPr>
                      <p:cNvPr id="49156" name="Content Placeholder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934" y="1905000"/>
                        <a:ext cx="4038600" cy="311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30968" y="5210177"/>
            <a:ext cx="3725333" cy="13239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/>
              <a:t>Group A – low dose SSI</a:t>
            </a:r>
          </a:p>
          <a:p>
            <a:pPr>
              <a:defRPr/>
            </a:pPr>
            <a:r>
              <a:rPr lang="en-GB" sz="2000" dirty="0"/>
              <a:t>Group B – low dose TICE</a:t>
            </a:r>
          </a:p>
          <a:p>
            <a:pPr>
              <a:defRPr/>
            </a:pPr>
            <a:r>
              <a:rPr lang="en-GB" sz="2000" dirty="0"/>
              <a:t>Group C – high dose SSI</a:t>
            </a:r>
          </a:p>
          <a:p>
            <a:pPr>
              <a:defRPr/>
            </a:pPr>
            <a:r>
              <a:rPr lang="en-GB" sz="2000" dirty="0"/>
              <a:t>Group D – high dose 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48128" y="6334125"/>
            <a:ext cx="3419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err="1"/>
              <a:t>Minhinnick</a:t>
            </a:r>
            <a:r>
              <a:rPr lang="en-GB" sz="2000" dirty="0"/>
              <a:t> A et al, JID 2015</a:t>
            </a:r>
          </a:p>
        </p:txBody>
      </p:sp>
      <p:pic>
        <p:nvPicPr>
          <p:cNvPr id="9" name="Picture 5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13766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3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0418" y="11574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Why give aerosol BCG?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a controlled human challenge infection</a:t>
            </a:r>
          </a:p>
          <a:p>
            <a:endParaRPr lang="en-GB" dirty="0"/>
          </a:p>
          <a:p>
            <a:r>
              <a:rPr lang="en-GB" dirty="0"/>
              <a:t>As a more effective route of vaccination</a:t>
            </a:r>
          </a:p>
          <a:p>
            <a:endParaRPr lang="en-GB" dirty="0"/>
          </a:p>
          <a:p>
            <a:r>
              <a:rPr lang="en-GB" dirty="0"/>
              <a:t>As an approach to study the </a:t>
            </a:r>
            <a:r>
              <a:rPr lang="en-GB" dirty="0" err="1"/>
              <a:t>immunobiology</a:t>
            </a:r>
            <a:r>
              <a:rPr lang="en-GB" dirty="0"/>
              <a:t> of infection in humans</a:t>
            </a:r>
          </a:p>
        </p:txBody>
      </p:sp>
      <p:pic>
        <p:nvPicPr>
          <p:cNvPr id="7" name="Picture 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13766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81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Outcomes in aerosol BCG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Safety and tolerability</a:t>
            </a:r>
          </a:p>
          <a:p>
            <a:pPr marL="514350" indent="-514350">
              <a:buAutoNum type="arabicPeriod"/>
            </a:pPr>
            <a:r>
              <a:rPr lang="en-GB" dirty="0"/>
              <a:t>Can BCG be recoverable from BALF?</a:t>
            </a:r>
          </a:p>
          <a:p>
            <a:pPr marL="514350" indent="-514350">
              <a:buAutoNum type="arabicPeriod"/>
            </a:pPr>
            <a:r>
              <a:rPr lang="en-GB" dirty="0"/>
              <a:t>Th1 immunogenicity in the blood and BALF post aerosol v ID immunisation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Exploratory immunology</a:t>
            </a:r>
          </a:p>
          <a:p>
            <a:pPr marL="914400" lvl="1" indent="-514350"/>
            <a:r>
              <a:rPr lang="en-GB" dirty="0"/>
              <a:t>MAITs </a:t>
            </a:r>
          </a:p>
          <a:p>
            <a:pPr marL="914400" lvl="1" indent="-514350"/>
            <a:r>
              <a:rPr lang="en-GB" dirty="0"/>
              <a:t>B cells</a:t>
            </a:r>
          </a:p>
          <a:p>
            <a:pPr marL="914400" lvl="1" indent="-514350"/>
            <a:r>
              <a:rPr lang="en-GB" dirty="0"/>
              <a:t>Antibodies</a:t>
            </a:r>
          </a:p>
        </p:txBody>
      </p:sp>
      <p:pic>
        <p:nvPicPr>
          <p:cNvPr id="5" name="Picture 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13766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85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1930400" y="146052"/>
            <a:ext cx="9567333" cy="112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3600"/>
              <a:t>TB041</a:t>
            </a:r>
            <a:br>
              <a:rPr lang="en-US" altLang="en-US" sz="3600"/>
            </a:br>
            <a:r>
              <a:rPr lang="en-GB" altLang="en-US" sz="3600"/>
              <a:t>Aerosolised BCG in healthy, BCG-naïve, UK adults</a:t>
            </a:r>
            <a:endParaRPr lang="en-US" alt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284" y="1488018"/>
            <a:ext cx="8729133" cy="485351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sz="2400" dirty="0"/>
              <a:t>BCG naïve, healthy UK adults</a:t>
            </a:r>
          </a:p>
          <a:p>
            <a:pPr>
              <a:defRPr/>
            </a:pPr>
            <a:r>
              <a:rPr lang="en-GB" sz="2400" dirty="0"/>
              <a:t>Original plan – BCG Danish (SSI)</a:t>
            </a:r>
          </a:p>
          <a:p>
            <a:pPr lvl="1">
              <a:defRPr/>
            </a:pPr>
            <a:r>
              <a:rPr lang="en-GB" sz="1800" dirty="0"/>
              <a:t>Group A – Aerosol BCG 1x10</a:t>
            </a:r>
            <a:r>
              <a:rPr lang="en-GB" sz="1800" baseline="30000" dirty="0"/>
              <a:t>3</a:t>
            </a:r>
            <a:r>
              <a:rPr lang="en-GB" sz="1800" dirty="0"/>
              <a:t> CFU (n=3)</a:t>
            </a:r>
          </a:p>
          <a:p>
            <a:pPr lvl="1">
              <a:defRPr/>
            </a:pPr>
            <a:r>
              <a:rPr lang="en-GB" sz="1800" dirty="0"/>
              <a:t>Group B – Aerosol BCG 1x10</a:t>
            </a:r>
            <a:r>
              <a:rPr lang="en-GB" sz="1800" baseline="30000" dirty="0"/>
              <a:t>4</a:t>
            </a:r>
            <a:r>
              <a:rPr lang="en-GB" sz="1800" dirty="0"/>
              <a:t> CFU (n=3)</a:t>
            </a:r>
          </a:p>
          <a:p>
            <a:pPr lvl="1">
              <a:defRPr/>
            </a:pPr>
            <a:r>
              <a:rPr lang="en-GB" sz="1800" dirty="0"/>
              <a:t>Group C – Aerosol BCG 1x10</a:t>
            </a:r>
            <a:r>
              <a:rPr lang="en-GB" sz="1800" baseline="30000" dirty="0"/>
              <a:t>5</a:t>
            </a:r>
            <a:r>
              <a:rPr lang="en-GB" sz="1800" dirty="0"/>
              <a:t> CFU (n=12) </a:t>
            </a:r>
          </a:p>
          <a:p>
            <a:pPr lvl="1">
              <a:defRPr/>
            </a:pPr>
            <a:r>
              <a:rPr lang="en-GB" sz="1800" dirty="0"/>
              <a:t>Group D – ID BCG 1x10</a:t>
            </a:r>
            <a:r>
              <a:rPr lang="en-GB" sz="1800" baseline="30000" dirty="0"/>
              <a:t>5</a:t>
            </a:r>
            <a:r>
              <a:rPr lang="en-GB" sz="1800" dirty="0"/>
              <a:t> CFU (n=12)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BCG Bulgaria (</a:t>
            </a:r>
            <a:r>
              <a:rPr lang="en-GB" sz="2400" dirty="0" err="1"/>
              <a:t>Intervax</a:t>
            </a:r>
            <a:r>
              <a:rPr lang="en-GB" sz="2400" dirty="0"/>
              <a:t>) – Arm 2</a:t>
            </a:r>
          </a:p>
          <a:p>
            <a:pPr lvl="1">
              <a:defRPr/>
            </a:pPr>
            <a:r>
              <a:rPr lang="en-GB" sz="1800" dirty="0"/>
              <a:t>Group 2A - Aerosol BCG 1x10</a:t>
            </a:r>
            <a:r>
              <a:rPr lang="en-GB" sz="1800" baseline="30000" dirty="0"/>
              <a:t>4</a:t>
            </a:r>
            <a:r>
              <a:rPr lang="en-GB" sz="1800" dirty="0"/>
              <a:t> CFU (n=3) </a:t>
            </a:r>
          </a:p>
          <a:p>
            <a:pPr lvl="1">
              <a:defRPr/>
            </a:pPr>
            <a:r>
              <a:rPr lang="en-GB" sz="1800" dirty="0"/>
              <a:t>Group 2B - Aerosol BCG 1x10</a:t>
            </a:r>
            <a:r>
              <a:rPr lang="en-GB" sz="1800" baseline="30000" dirty="0"/>
              <a:t>5</a:t>
            </a:r>
            <a:r>
              <a:rPr lang="en-GB" sz="1800" dirty="0"/>
              <a:t> CFU (n=3) </a:t>
            </a:r>
          </a:p>
          <a:p>
            <a:pPr lvl="1">
              <a:defRPr/>
            </a:pPr>
            <a:r>
              <a:rPr lang="en-GB" sz="1800" dirty="0"/>
              <a:t>Group 2C - Aerosol BCG 1x10</a:t>
            </a:r>
            <a:r>
              <a:rPr lang="en-GB" sz="1800" baseline="30000" dirty="0"/>
              <a:t>6</a:t>
            </a:r>
            <a:r>
              <a:rPr lang="en-GB" sz="1800" dirty="0"/>
              <a:t> CFU (n=3) </a:t>
            </a:r>
          </a:p>
          <a:p>
            <a:pPr lvl="1">
              <a:defRPr/>
            </a:pPr>
            <a:r>
              <a:rPr lang="en-GB" sz="1800" dirty="0"/>
              <a:t>Group 2D – Aerosol BCG 1x10</a:t>
            </a:r>
            <a:r>
              <a:rPr lang="en-GB" sz="1800" baseline="30000" dirty="0"/>
              <a:t>7</a:t>
            </a:r>
            <a:r>
              <a:rPr lang="en-GB" sz="1800" dirty="0"/>
              <a:t> CFU (n=3)</a:t>
            </a:r>
          </a:p>
          <a:p>
            <a:pPr lvl="1">
              <a:defRPr/>
            </a:pPr>
            <a:r>
              <a:rPr lang="en-GB" sz="1800" dirty="0"/>
              <a:t>Group 2E – Aerosol BCG 1x10</a:t>
            </a:r>
            <a:r>
              <a:rPr lang="en-GB" sz="1800" baseline="30000" dirty="0"/>
              <a:t>7</a:t>
            </a:r>
            <a:r>
              <a:rPr lang="en-GB" sz="1800" dirty="0"/>
              <a:t> CFU (n=9)</a:t>
            </a:r>
          </a:p>
          <a:p>
            <a:pPr lvl="1">
              <a:defRPr/>
            </a:pPr>
            <a:r>
              <a:rPr lang="en-GB" sz="1800" dirty="0"/>
              <a:t>Group 2F – ID BCG 1x10</a:t>
            </a:r>
            <a:r>
              <a:rPr lang="en-GB" sz="1800" baseline="30000" dirty="0"/>
              <a:t>5</a:t>
            </a:r>
            <a:r>
              <a:rPr lang="en-GB" sz="1800" dirty="0"/>
              <a:t> or 1x10</a:t>
            </a:r>
            <a:r>
              <a:rPr lang="en-GB" sz="1800" baseline="30000" dirty="0"/>
              <a:t>6</a:t>
            </a:r>
            <a:r>
              <a:rPr lang="en-GB" sz="1800" dirty="0"/>
              <a:t> CFU (n=12)</a:t>
            </a:r>
          </a:p>
        </p:txBody>
      </p:sp>
      <p:pic>
        <p:nvPicPr>
          <p:cNvPr id="6" name="Picture 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13766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71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820105" y="246008"/>
            <a:ext cx="10864849" cy="112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altLang="en-US" sz="3200" dirty="0"/>
              <a:t>TB041: Delivering aerosol BCG to healthy BCG-naïve subjects</a:t>
            </a:r>
            <a:endParaRPr lang="en-US" altLang="en-US" sz="3200" dirty="0"/>
          </a:p>
        </p:txBody>
      </p:sp>
      <p:sp>
        <p:nvSpPr>
          <p:cNvPr id="27651" name="TextBox 39"/>
          <p:cNvSpPr txBox="1">
            <a:spLocks noChangeArrowheads="1"/>
          </p:cNvSpPr>
          <p:nvPr/>
        </p:nvSpPr>
        <p:spPr bwMode="auto">
          <a:xfrm>
            <a:off x="137585" y="4779434"/>
            <a:ext cx="8909049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GB" altLang="en-US" sz="2400"/>
              <a:t>PPD ELISpot @ D0, 7, 14, 28, 84, 168</a:t>
            </a:r>
          </a:p>
          <a:p>
            <a:pPr>
              <a:lnSpc>
                <a:spcPct val="130000"/>
              </a:lnSpc>
            </a:pPr>
            <a:r>
              <a:rPr lang="en-GB" altLang="en-US" sz="2400"/>
              <a:t>WB ICS @ D0, 14 &amp; 168</a:t>
            </a:r>
          </a:p>
          <a:p>
            <a:pPr>
              <a:lnSpc>
                <a:spcPct val="130000"/>
              </a:lnSpc>
            </a:pPr>
            <a:r>
              <a:rPr lang="en-GB" altLang="en-US" sz="2400"/>
              <a:t>BAL  ICS /  detection of BCG by MGIT/PCR</a:t>
            </a:r>
          </a:p>
          <a:p>
            <a:endParaRPr lang="en-GB" altLang="en-US" sz="2400"/>
          </a:p>
        </p:txBody>
      </p:sp>
      <p:grpSp>
        <p:nvGrpSpPr>
          <p:cNvPr id="27652" name="Group 6"/>
          <p:cNvGrpSpPr>
            <a:grpSpLocks/>
          </p:cNvGrpSpPr>
          <p:nvPr/>
        </p:nvGrpSpPr>
        <p:grpSpPr bwMode="auto">
          <a:xfrm>
            <a:off x="1631951" y="880534"/>
            <a:ext cx="8688916" cy="3735917"/>
            <a:chOff x="107576" y="914400"/>
            <a:chExt cx="8689183" cy="3737565"/>
          </a:xfrm>
        </p:grpSpPr>
        <p:sp>
          <p:nvSpPr>
            <p:cNvPr id="27655" name="TextBox 8"/>
            <p:cNvSpPr txBox="1">
              <a:spLocks noChangeArrowheads="1"/>
            </p:cNvSpPr>
            <p:nvPr/>
          </p:nvSpPr>
          <p:spPr bwMode="auto">
            <a:xfrm>
              <a:off x="200118" y="1083369"/>
              <a:ext cx="2571680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pPr algn="ctr"/>
              <a:r>
                <a:rPr lang="en-GB" altLang="en-US" sz="1600">
                  <a:latin typeface="Calibri" panose="020F0502020204030204" pitchFamily="34" charset="0"/>
                </a:rPr>
                <a:t>BCG (INH or ID)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pic>
          <p:nvPicPr>
            <p:cNvPr id="2765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278" y="1586591"/>
              <a:ext cx="433378" cy="499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 bwMode="auto">
            <a:xfrm>
              <a:off x="1640090" y="2168019"/>
              <a:ext cx="6928062" cy="1418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54782" y="2168019"/>
              <a:ext cx="427580" cy="1418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53117" y="2168019"/>
              <a:ext cx="429696" cy="1418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322580" y="2096021"/>
              <a:ext cx="285758" cy="28587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24" name="Up Arrow 23"/>
            <p:cNvSpPr/>
            <p:nvPr/>
          </p:nvSpPr>
          <p:spPr bwMode="auto">
            <a:xfrm>
              <a:off x="2353428" y="2453896"/>
              <a:ext cx="143938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5" name="Up Arrow 24"/>
            <p:cNvSpPr/>
            <p:nvPr/>
          </p:nvSpPr>
          <p:spPr bwMode="auto">
            <a:xfrm>
              <a:off x="2996914" y="2453896"/>
              <a:ext cx="143938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6" name="Up Arrow 25"/>
            <p:cNvSpPr/>
            <p:nvPr/>
          </p:nvSpPr>
          <p:spPr bwMode="auto">
            <a:xfrm>
              <a:off x="3926160" y="2453896"/>
              <a:ext cx="141820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7" name="Up Arrow 26"/>
            <p:cNvSpPr/>
            <p:nvPr/>
          </p:nvSpPr>
          <p:spPr bwMode="auto">
            <a:xfrm>
              <a:off x="5568744" y="2453896"/>
              <a:ext cx="141820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28" name="Up Arrow 27"/>
            <p:cNvSpPr/>
            <p:nvPr/>
          </p:nvSpPr>
          <p:spPr bwMode="auto">
            <a:xfrm>
              <a:off x="8068603" y="2453896"/>
              <a:ext cx="143938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27666" name="TextBox 16"/>
            <p:cNvSpPr txBox="1">
              <a:spLocks noChangeArrowheads="1"/>
            </p:cNvSpPr>
            <p:nvPr/>
          </p:nvSpPr>
          <p:spPr bwMode="auto">
            <a:xfrm>
              <a:off x="1282531" y="2810269"/>
              <a:ext cx="571422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GB" altLang="en-US" sz="1600">
                  <a:latin typeface="Calibri" panose="020F0502020204030204" pitchFamily="34" charset="0"/>
                </a:rPr>
                <a:t>D0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27667" name="TextBox 17"/>
            <p:cNvSpPr txBox="1">
              <a:spLocks noChangeArrowheads="1"/>
            </p:cNvSpPr>
            <p:nvPr/>
          </p:nvSpPr>
          <p:spPr bwMode="auto">
            <a:xfrm>
              <a:off x="1639735" y="2810269"/>
              <a:ext cx="534192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GB" altLang="en-US" sz="1600">
                  <a:latin typeface="Calibri" panose="020F0502020204030204" pitchFamily="34" charset="0"/>
                </a:rPr>
                <a:t>D2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27668" name="TextBox 18"/>
            <p:cNvSpPr txBox="1">
              <a:spLocks noChangeArrowheads="1"/>
            </p:cNvSpPr>
            <p:nvPr/>
          </p:nvSpPr>
          <p:spPr bwMode="auto">
            <a:xfrm>
              <a:off x="2211265" y="2810269"/>
              <a:ext cx="500055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GB" altLang="en-US" sz="1600">
                  <a:latin typeface="Calibri" panose="020F0502020204030204" pitchFamily="34" charset="0"/>
                </a:rPr>
                <a:t>D7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27669" name="TextBox 19"/>
            <p:cNvSpPr txBox="1">
              <a:spLocks noChangeArrowheads="1"/>
            </p:cNvSpPr>
            <p:nvPr/>
          </p:nvSpPr>
          <p:spPr bwMode="auto">
            <a:xfrm>
              <a:off x="2854232" y="2810269"/>
              <a:ext cx="664416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GB" altLang="en-US" sz="1600">
                  <a:latin typeface="Calibri" panose="020F0502020204030204" pitchFamily="34" charset="0"/>
                </a:rPr>
                <a:t>D14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27670" name="TextBox 20"/>
            <p:cNvSpPr txBox="1">
              <a:spLocks noChangeArrowheads="1"/>
            </p:cNvSpPr>
            <p:nvPr/>
          </p:nvSpPr>
          <p:spPr bwMode="auto">
            <a:xfrm>
              <a:off x="3782968" y="2810269"/>
              <a:ext cx="694284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GB" altLang="en-US" sz="1600">
                  <a:latin typeface="Calibri" panose="020F0502020204030204" pitchFamily="34" charset="0"/>
                </a:rPr>
                <a:t>D28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27671" name="TextBox 21"/>
            <p:cNvSpPr txBox="1">
              <a:spLocks noChangeArrowheads="1"/>
            </p:cNvSpPr>
            <p:nvPr/>
          </p:nvSpPr>
          <p:spPr bwMode="auto">
            <a:xfrm>
              <a:off x="5354672" y="2810269"/>
              <a:ext cx="648561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GB" altLang="en-US" sz="1600">
                  <a:latin typeface="Calibri" panose="020F0502020204030204" pitchFamily="34" charset="0"/>
                </a:rPr>
                <a:t>D84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27672" name="TextBox 22"/>
            <p:cNvSpPr txBox="1">
              <a:spLocks noChangeArrowheads="1"/>
            </p:cNvSpPr>
            <p:nvPr/>
          </p:nvSpPr>
          <p:spPr bwMode="auto">
            <a:xfrm>
              <a:off x="7846191" y="2810269"/>
              <a:ext cx="686249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GB" altLang="en-US" sz="1600">
                  <a:latin typeface="Calibri" panose="020F0502020204030204" pitchFamily="34" charset="0"/>
                </a:rPr>
                <a:t>D168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36" name="Up Arrow 35"/>
            <p:cNvSpPr/>
            <p:nvPr/>
          </p:nvSpPr>
          <p:spPr bwMode="auto">
            <a:xfrm>
              <a:off x="1426299" y="2453896"/>
              <a:ext cx="141822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7" name="Up Arrow 36"/>
            <p:cNvSpPr/>
            <p:nvPr/>
          </p:nvSpPr>
          <p:spPr bwMode="auto">
            <a:xfrm>
              <a:off x="1712059" y="2453896"/>
              <a:ext cx="141820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8" name="Up Arrow 37"/>
            <p:cNvSpPr/>
            <p:nvPr/>
          </p:nvSpPr>
          <p:spPr bwMode="auto">
            <a:xfrm>
              <a:off x="782813" y="2453896"/>
              <a:ext cx="141822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27676" name="TextBox 34"/>
            <p:cNvSpPr txBox="1">
              <a:spLocks noChangeArrowheads="1"/>
            </p:cNvSpPr>
            <p:nvPr/>
          </p:nvSpPr>
          <p:spPr bwMode="auto">
            <a:xfrm>
              <a:off x="425204" y="2810269"/>
              <a:ext cx="857246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pPr algn="ctr"/>
              <a:r>
                <a:rPr lang="en-GB" altLang="en-US" sz="1600">
                  <a:latin typeface="Calibri" panose="020F0502020204030204" pitchFamily="34" charset="0"/>
                </a:rPr>
                <a:t>Screen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9" name="Up Arrow 8"/>
            <p:cNvSpPr/>
            <p:nvPr/>
          </p:nvSpPr>
          <p:spPr bwMode="auto">
            <a:xfrm>
              <a:off x="3051949" y="3167527"/>
              <a:ext cx="84669" cy="821629"/>
            </a:xfrm>
            <a:prstGeom prst="up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04229" y="4008215"/>
              <a:ext cx="1464778" cy="3079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/>
                <a:t>Bronchoscopy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5F7422-7E0E-C34D-ABA6-C4466A9611AA}"/>
                </a:ext>
              </a:extLst>
            </p:cNvPr>
            <p:cNvSpPr/>
            <p:nvPr/>
          </p:nvSpPr>
          <p:spPr>
            <a:xfrm>
              <a:off x="107576" y="914400"/>
              <a:ext cx="8689183" cy="3737565"/>
            </a:xfrm>
            <a:prstGeom prst="rect">
              <a:avLst/>
            </a:prstGeom>
            <a:no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</p:grpSp>
      <p:sp>
        <p:nvSpPr>
          <p:cNvPr id="27654" name="TextBox 2"/>
          <p:cNvSpPr txBox="1">
            <a:spLocks noChangeArrowheads="1"/>
          </p:cNvSpPr>
          <p:nvPr/>
        </p:nvSpPr>
        <p:spPr bwMode="auto">
          <a:xfrm>
            <a:off x="7898341" y="5835227"/>
            <a:ext cx="48450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r>
              <a:rPr lang="en-GB" altLang="en-US" sz="1867" dirty="0"/>
              <a:t>Satti, Marshall et al, unpublished data</a:t>
            </a:r>
          </a:p>
        </p:txBody>
      </p:sp>
      <p:pic>
        <p:nvPicPr>
          <p:cNvPr id="32" name="Picture 5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13766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99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160" y="365125"/>
            <a:ext cx="103276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TB043: </a:t>
            </a:r>
            <a:br>
              <a:rPr lang="en-GB" dirty="0"/>
            </a:br>
            <a:r>
              <a:rPr lang="en-GB" dirty="0"/>
              <a:t>Aerosol BCG to define </a:t>
            </a:r>
            <a:r>
              <a:rPr lang="en-GB" dirty="0" err="1"/>
              <a:t>immunobiology</a:t>
            </a:r>
            <a:r>
              <a:rPr lang="en-GB" dirty="0"/>
              <a:t> of disease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647661"/>
            <a:ext cx="10515600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dirty="0"/>
              <a:t>Aerosol BCG to 50 healthy subjects</a:t>
            </a:r>
          </a:p>
          <a:p>
            <a:pPr>
              <a:lnSpc>
                <a:spcPct val="120000"/>
              </a:lnSpc>
            </a:pPr>
            <a:r>
              <a:rPr lang="en-GB" dirty="0"/>
              <a:t>15 controls</a:t>
            </a:r>
          </a:p>
          <a:p>
            <a:pPr>
              <a:lnSpc>
                <a:spcPct val="120000"/>
              </a:lnSpc>
            </a:pPr>
            <a:r>
              <a:rPr lang="en-GB" dirty="0"/>
              <a:t>10 BCG and 3 controls receive bronchoscopy at one of the following time points: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Days 2, 7, 14, 28, 56</a:t>
            </a:r>
          </a:p>
        </p:txBody>
      </p:sp>
      <p:pic>
        <p:nvPicPr>
          <p:cNvPr id="5" name="Picture 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13766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39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607061" y="317436"/>
            <a:ext cx="11607800" cy="112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altLang="en-US" sz="3200" dirty="0"/>
              <a:t>TB043: Delivering aerosol BCG to healthy BCG-naïve subjects</a:t>
            </a:r>
            <a:endParaRPr lang="en-US" altLang="en-US" sz="3200" dirty="0"/>
          </a:p>
        </p:txBody>
      </p:sp>
      <p:sp>
        <p:nvSpPr>
          <p:cNvPr id="37891" name="TextBox 39"/>
          <p:cNvSpPr txBox="1">
            <a:spLocks noChangeArrowheads="1"/>
          </p:cNvSpPr>
          <p:nvPr/>
        </p:nvSpPr>
        <p:spPr bwMode="auto">
          <a:xfrm>
            <a:off x="93133" y="4341285"/>
            <a:ext cx="8909051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marL="380990" indent="-38099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PPD ELISpot @ D0, 7, 14, 28, 84, 168</a:t>
            </a:r>
          </a:p>
          <a:p>
            <a:pPr marL="380990" indent="-38099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WB ICS @ D0, 14 &amp; 168</a:t>
            </a:r>
          </a:p>
          <a:p>
            <a:pPr marL="380990" indent="-38099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BAL  ICS /  detection of BCG by MGIT/PCR</a:t>
            </a:r>
          </a:p>
          <a:p>
            <a:pPr marL="380990" indent="-38099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Single cell </a:t>
            </a:r>
            <a:r>
              <a:rPr lang="en-GB" altLang="en-US" sz="2400" dirty="0" err="1"/>
              <a:t>RNASeq</a:t>
            </a:r>
            <a:r>
              <a:rPr lang="en-GB" altLang="en-US" sz="2400" dirty="0"/>
              <a:t> on BAL cells</a:t>
            </a:r>
          </a:p>
          <a:p>
            <a:pPr>
              <a:defRPr/>
            </a:pPr>
            <a:endParaRPr lang="en-GB" altLang="en-US" sz="2400" dirty="0"/>
          </a:p>
        </p:txBody>
      </p:sp>
      <p:grpSp>
        <p:nvGrpSpPr>
          <p:cNvPr id="37892" name="Group 6"/>
          <p:cNvGrpSpPr>
            <a:grpSpLocks/>
          </p:cNvGrpSpPr>
          <p:nvPr/>
        </p:nvGrpSpPr>
        <p:grpSpPr bwMode="auto">
          <a:xfrm>
            <a:off x="774701" y="880533"/>
            <a:ext cx="10835217" cy="3735918"/>
            <a:chOff x="-749479" y="914400"/>
            <a:chExt cx="10834382" cy="3737565"/>
          </a:xfrm>
        </p:grpSpPr>
        <p:sp>
          <p:nvSpPr>
            <p:cNvPr id="37897" name="TextBox 8"/>
            <p:cNvSpPr txBox="1">
              <a:spLocks noChangeArrowheads="1"/>
            </p:cNvSpPr>
            <p:nvPr/>
          </p:nvSpPr>
          <p:spPr bwMode="auto">
            <a:xfrm>
              <a:off x="200117" y="1083369"/>
              <a:ext cx="2571680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pPr algn="ctr"/>
              <a:r>
                <a:rPr lang="en-GB" altLang="en-US" sz="1600">
                  <a:latin typeface="Calibri" panose="020F0502020204030204" pitchFamily="34" charset="0"/>
                </a:rPr>
                <a:t>BCG (INH or ID)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pic>
          <p:nvPicPr>
            <p:cNvPr id="3789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278" y="1586591"/>
              <a:ext cx="433378" cy="499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 bwMode="auto">
            <a:xfrm>
              <a:off x="1640054" y="2168019"/>
              <a:ext cx="6929432" cy="1418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54831" y="2168019"/>
              <a:ext cx="427534" cy="1418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53220" y="2168019"/>
              <a:ext cx="429650" cy="1418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322579" y="2096021"/>
              <a:ext cx="285727" cy="28587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24" name="Up Arrow 23"/>
            <p:cNvSpPr/>
            <p:nvPr/>
          </p:nvSpPr>
          <p:spPr bwMode="auto">
            <a:xfrm>
              <a:off x="2353315" y="2453896"/>
              <a:ext cx="143922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5" name="Up Arrow 24"/>
            <p:cNvSpPr/>
            <p:nvPr/>
          </p:nvSpPr>
          <p:spPr bwMode="auto">
            <a:xfrm>
              <a:off x="2996732" y="2453896"/>
              <a:ext cx="143922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6" name="Up Arrow 25"/>
            <p:cNvSpPr/>
            <p:nvPr/>
          </p:nvSpPr>
          <p:spPr bwMode="auto">
            <a:xfrm>
              <a:off x="3925878" y="2453896"/>
              <a:ext cx="141805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7" name="Up Arrow 26"/>
            <p:cNvSpPr/>
            <p:nvPr/>
          </p:nvSpPr>
          <p:spPr bwMode="auto">
            <a:xfrm>
              <a:off x="5568285" y="2453896"/>
              <a:ext cx="143922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28" name="Up Arrow 27"/>
            <p:cNvSpPr/>
            <p:nvPr/>
          </p:nvSpPr>
          <p:spPr bwMode="auto">
            <a:xfrm>
              <a:off x="8069992" y="2453896"/>
              <a:ext cx="141805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37908" name="TextBox 16"/>
            <p:cNvSpPr txBox="1">
              <a:spLocks noChangeArrowheads="1"/>
            </p:cNvSpPr>
            <p:nvPr/>
          </p:nvSpPr>
          <p:spPr bwMode="auto">
            <a:xfrm>
              <a:off x="1282531" y="2810269"/>
              <a:ext cx="571421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GB" altLang="en-US" sz="1600">
                  <a:latin typeface="Calibri" panose="020F0502020204030204" pitchFamily="34" charset="0"/>
                </a:rPr>
                <a:t>D0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37909" name="TextBox 17"/>
            <p:cNvSpPr txBox="1">
              <a:spLocks noChangeArrowheads="1"/>
            </p:cNvSpPr>
            <p:nvPr/>
          </p:nvSpPr>
          <p:spPr bwMode="auto">
            <a:xfrm>
              <a:off x="1639735" y="2810269"/>
              <a:ext cx="534193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GB" altLang="en-US" sz="1600">
                  <a:latin typeface="Calibri" panose="020F0502020204030204" pitchFamily="34" charset="0"/>
                </a:rPr>
                <a:t>D2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37910" name="TextBox 18"/>
            <p:cNvSpPr txBox="1">
              <a:spLocks noChangeArrowheads="1"/>
            </p:cNvSpPr>
            <p:nvPr/>
          </p:nvSpPr>
          <p:spPr bwMode="auto">
            <a:xfrm>
              <a:off x="2211265" y="2810269"/>
              <a:ext cx="500056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GB" altLang="en-US" sz="1600">
                  <a:latin typeface="Calibri" panose="020F0502020204030204" pitchFamily="34" charset="0"/>
                </a:rPr>
                <a:t>D7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37911" name="TextBox 19"/>
            <p:cNvSpPr txBox="1">
              <a:spLocks noChangeArrowheads="1"/>
            </p:cNvSpPr>
            <p:nvPr/>
          </p:nvSpPr>
          <p:spPr bwMode="auto">
            <a:xfrm>
              <a:off x="2854232" y="2810269"/>
              <a:ext cx="664415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GB" altLang="en-US" sz="1600">
                  <a:latin typeface="Calibri" panose="020F0502020204030204" pitchFamily="34" charset="0"/>
                </a:rPr>
                <a:t>D14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37912" name="TextBox 20"/>
            <p:cNvSpPr txBox="1">
              <a:spLocks noChangeArrowheads="1"/>
            </p:cNvSpPr>
            <p:nvPr/>
          </p:nvSpPr>
          <p:spPr bwMode="auto">
            <a:xfrm>
              <a:off x="3782968" y="2810269"/>
              <a:ext cx="694284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GB" altLang="en-US" sz="1600">
                  <a:latin typeface="Calibri" panose="020F0502020204030204" pitchFamily="34" charset="0"/>
                </a:rPr>
                <a:t>D28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37913" name="TextBox 21"/>
            <p:cNvSpPr txBox="1">
              <a:spLocks noChangeArrowheads="1"/>
            </p:cNvSpPr>
            <p:nvPr/>
          </p:nvSpPr>
          <p:spPr bwMode="auto">
            <a:xfrm>
              <a:off x="5354672" y="2810269"/>
              <a:ext cx="648561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GB" altLang="en-US" sz="1600">
                  <a:latin typeface="Calibri" panose="020F0502020204030204" pitchFamily="34" charset="0"/>
                </a:rPr>
                <a:t>D84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37914" name="TextBox 22"/>
            <p:cNvSpPr txBox="1">
              <a:spLocks noChangeArrowheads="1"/>
            </p:cNvSpPr>
            <p:nvPr/>
          </p:nvSpPr>
          <p:spPr bwMode="auto">
            <a:xfrm>
              <a:off x="7846192" y="2810269"/>
              <a:ext cx="686248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GB" altLang="en-US" sz="1600">
                  <a:latin typeface="Calibri" panose="020F0502020204030204" pitchFamily="34" charset="0"/>
                </a:rPr>
                <a:t>D168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36" name="Up Arrow 35"/>
            <p:cNvSpPr/>
            <p:nvPr/>
          </p:nvSpPr>
          <p:spPr bwMode="auto">
            <a:xfrm>
              <a:off x="1426287" y="2453896"/>
              <a:ext cx="141806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7" name="Up Arrow 36"/>
            <p:cNvSpPr/>
            <p:nvPr/>
          </p:nvSpPr>
          <p:spPr bwMode="auto">
            <a:xfrm>
              <a:off x="1712015" y="2453896"/>
              <a:ext cx="141805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8" name="Up Arrow 37"/>
            <p:cNvSpPr/>
            <p:nvPr/>
          </p:nvSpPr>
          <p:spPr bwMode="auto">
            <a:xfrm>
              <a:off x="782870" y="2453896"/>
              <a:ext cx="141806" cy="21387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37918" name="TextBox 34"/>
            <p:cNvSpPr txBox="1">
              <a:spLocks noChangeArrowheads="1"/>
            </p:cNvSpPr>
            <p:nvPr/>
          </p:nvSpPr>
          <p:spPr bwMode="auto">
            <a:xfrm>
              <a:off x="425205" y="2810269"/>
              <a:ext cx="857247" cy="33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pPr algn="ctr"/>
              <a:r>
                <a:rPr lang="en-GB" altLang="en-US" sz="1600">
                  <a:latin typeface="Calibri" panose="020F0502020204030204" pitchFamily="34" charset="0"/>
                </a:rPr>
                <a:t>Screen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37919" name="TextBox 10"/>
            <p:cNvSpPr txBox="1">
              <a:spLocks noChangeArrowheads="1"/>
            </p:cNvSpPr>
            <p:nvPr/>
          </p:nvSpPr>
          <p:spPr bwMode="auto">
            <a:xfrm>
              <a:off x="-749479" y="3668105"/>
              <a:ext cx="10834382" cy="46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charset="0"/>
                  <a:cs typeface="Geneva" charset="0"/>
                </a:defRPr>
              </a:lvl9pPr>
            </a:lstStyle>
            <a:p>
              <a:pPr algn="ctr"/>
              <a:r>
                <a:rPr lang="en-GB" altLang="en-US" sz="2400"/>
                <a:t>Bronchoscopy, BAL and endobronchial biopsies @ D2, D7, D14, D28 or D56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5F7422-7E0E-C34D-ABA6-C4466A9611AA}"/>
                </a:ext>
              </a:extLst>
            </p:cNvPr>
            <p:cNvSpPr/>
            <p:nvPr/>
          </p:nvSpPr>
          <p:spPr>
            <a:xfrm>
              <a:off x="107706" y="914400"/>
              <a:ext cx="8688246" cy="3737565"/>
            </a:xfrm>
            <a:prstGeom prst="rect">
              <a:avLst/>
            </a:prstGeom>
            <a:no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</p:grpSp>
      <p:sp>
        <p:nvSpPr>
          <p:cNvPr id="37894" name="TextBox 2"/>
          <p:cNvSpPr txBox="1">
            <a:spLocks noChangeArrowheads="1"/>
          </p:cNvSpPr>
          <p:nvPr/>
        </p:nvSpPr>
        <p:spPr bwMode="auto">
          <a:xfrm>
            <a:off x="7508241" y="6035039"/>
            <a:ext cx="4874262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r>
              <a:rPr lang="en-GB" altLang="en-US" sz="1867" dirty="0"/>
              <a:t>Satti, Marshall et al, unpublished data</a:t>
            </a:r>
          </a:p>
        </p:txBody>
      </p:sp>
      <p:sp>
        <p:nvSpPr>
          <p:cNvPr id="42" name="Up Arrow 41"/>
          <p:cNvSpPr/>
          <p:nvPr/>
        </p:nvSpPr>
        <p:spPr bwMode="auto">
          <a:xfrm>
            <a:off x="6307668" y="2419351"/>
            <a:ext cx="141817" cy="213783"/>
          </a:xfrm>
          <a:prstGeom prst="up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7896" name="TextBox 20"/>
          <p:cNvSpPr txBox="1">
            <a:spLocks noChangeArrowheads="1"/>
          </p:cNvSpPr>
          <p:nvPr/>
        </p:nvSpPr>
        <p:spPr bwMode="auto">
          <a:xfrm>
            <a:off x="6079067" y="2791884"/>
            <a:ext cx="6942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r>
              <a:rPr lang="en-GB" altLang="en-US" sz="1600">
                <a:latin typeface="Calibri" panose="020F0502020204030204" pitchFamily="34" charset="0"/>
              </a:rPr>
              <a:t>D56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pic>
        <p:nvPicPr>
          <p:cNvPr id="33" name="Picture 5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13766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9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-21796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40" y="1145140"/>
            <a:ext cx="11474304" cy="500579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Intradermal BCG challenge can detect a prior BCG vaccine effect in mice, cattle, NHPs and humans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Aerosol BCG is well tolerated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BCG is recoverable from the BAL fluid after aerosol BCG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Further studies needed to assess: 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if aerosol BCG is safe in historically BCG vaccinated individuals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a BCG vaccine effect can be detected in historically BCG vaccinated individuals</a:t>
            </a:r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  <p:pic>
        <p:nvPicPr>
          <p:cNvPr id="5" name="Picture 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13766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2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593124"/>
          <a:ext cx="10795686" cy="5583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2" descr="STA70031"/>
          <p:cNvPicPr>
            <a:picLocks noGrp="1"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6" b="38200"/>
          <a:stretch>
            <a:fillRect/>
          </a:stretch>
        </p:blipFill>
        <p:spPr bwMode="auto">
          <a:xfrm>
            <a:off x="516315" y="2298526"/>
            <a:ext cx="2399379" cy="131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:\Photos\TB020\Vaccination photos\infant 278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829" b="18930"/>
          <a:stretch>
            <a:fillRect/>
          </a:stretch>
        </p:blipFill>
        <p:spPr bwMode="auto">
          <a:xfrm>
            <a:off x="534204" y="3889331"/>
            <a:ext cx="2399379" cy="130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V:\2.TB\1. Master Files\TB023\7. Volunteers\Photos\T023-214 old BCG &amp; 30 min BCG top lef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4"/>
          <a:stretch>
            <a:fillRect/>
          </a:stretch>
        </p:blipFill>
        <p:spPr bwMode="auto">
          <a:xfrm>
            <a:off x="9610452" y="2680570"/>
            <a:ext cx="2327430" cy="126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363238" y="407096"/>
            <a:ext cx="1370556" cy="770351"/>
            <a:chOff x="323528" y="3645024"/>
            <a:chExt cx="936104" cy="576064"/>
          </a:xfrm>
        </p:grpSpPr>
        <p:pic>
          <p:nvPicPr>
            <p:cNvPr id="10" name="Picture 10" descr="http://static.guim.co.uk/sys-images/Guardian/About/General/2009/8/3/1249319955499/White-Mouse-00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528" y="3645024"/>
              <a:ext cx="93610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23528" y="3645024"/>
              <a:ext cx="936104" cy="576064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3363238" y="1258553"/>
            <a:ext cx="1370556" cy="739034"/>
            <a:chOff x="1403648" y="3633976"/>
            <a:chExt cx="936104" cy="576064"/>
          </a:xfrm>
        </p:grpSpPr>
        <p:sp>
          <p:nvSpPr>
            <p:cNvPr id="13" name="Rectangle 12"/>
            <p:cNvSpPr/>
            <p:nvPr/>
          </p:nvSpPr>
          <p:spPr>
            <a:xfrm>
              <a:off x="1403648" y="3633976"/>
              <a:ext cx="936104" cy="576064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4" name="Picture 4" descr="http://www.animalanticsonline.com/items_images/1273729440guinea-pig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645024"/>
              <a:ext cx="837728" cy="558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7527190" y="1272727"/>
            <a:ext cx="1547918" cy="769015"/>
            <a:chOff x="3563888" y="3611880"/>
            <a:chExt cx="936104" cy="576064"/>
          </a:xfrm>
        </p:grpSpPr>
        <p:sp>
          <p:nvSpPr>
            <p:cNvPr id="19" name="Rectangle 18"/>
            <p:cNvSpPr/>
            <p:nvPr/>
          </p:nvSpPr>
          <p:spPr>
            <a:xfrm>
              <a:off x="3563888" y="3611880"/>
              <a:ext cx="936104" cy="576064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0" name="Picture 6" descr="http://media-1.web.britannica.com/eb-media/23/523-004-1AAE9389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762" y="3623593"/>
              <a:ext cx="856303" cy="550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01" y="5214744"/>
            <a:ext cx="2307551" cy="1643256"/>
          </a:xfrm>
          <a:prstGeom prst="rect">
            <a:avLst/>
          </a:prstGeom>
        </p:spPr>
      </p:pic>
      <p:grpSp>
        <p:nvGrpSpPr>
          <p:cNvPr id="23" name="Group 74"/>
          <p:cNvGrpSpPr>
            <a:grpSpLocks/>
          </p:cNvGrpSpPr>
          <p:nvPr/>
        </p:nvGrpSpPr>
        <p:grpSpPr bwMode="auto">
          <a:xfrm>
            <a:off x="7527189" y="295333"/>
            <a:ext cx="1460235" cy="882113"/>
            <a:chOff x="2847301" y="3394105"/>
            <a:chExt cx="1292650" cy="793924"/>
          </a:xfrm>
        </p:grpSpPr>
        <p:pic>
          <p:nvPicPr>
            <p:cNvPr id="24" name="Picture 8" descr="http://images.sciencedaily.com/2008/05/080518152643-larg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582" y="3394105"/>
              <a:ext cx="1289369" cy="793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847301" y="3395817"/>
              <a:ext cx="1289565" cy="792212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6" name="Left Arrow 25"/>
          <p:cNvSpPr/>
          <p:nvPr/>
        </p:nvSpPr>
        <p:spPr>
          <a:xfrm>
            <a:off x="5743184" y="3219189"/>
            <a:ext cx="1027134" cy="3895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452" y="4541910"/>
            <a:ext cx="8784976" cy="272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13766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6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89" y="990602"/>
            <a:ext cx="8229600" cy="5211763"/>
          </a:xfrm>
        </p:spPr>
        <p:txBody>
          <a:bodyPr/>
          <a:lstStyle/>
          <a:p>
            <a:pPr marL="914400" lvl="2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altLang="en-US" sz="1400" dirty="0"/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altLang="en-US" sz="1600" dirty="0"/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altLang="en-US" sz="1600" dirty="0"/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altLang="en-US" sz="1600" dirty="0"/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altLang="en-US" sz="1600" dirty="0"/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altLang="en-US" sz="1600" dirty="0"/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altLang="en-US" sz="1600" dirty="0"/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altLang="en-US" sz="1600" dirty="0"/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altLang="en-US" sz="1600" dirty="0"/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altLang="en-US" sz="1600" dirty="0"/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altLang="en-US" sz="1600" dirty="0"/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altLang="en-US" sz="1600" dirty="0"/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altLang="en-US" sz="1600" dirty="0"/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altLang="en-US" sz="1600" dirty="0"/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altLang="en-US" sz="1600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331" y="91584"/>
            <a:ext cx="5041150" cy="576262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dirty="0"/>
              <a:t>Acknowledgements</a:t>
            </a:r>
          </a:p>
        </p:txBody>
      </p:sp>
      <p:sp>
        <p:nvSpPr>
          <p:cNvPr id="53254" name="TextBox 1"/>
          <p:cNvSpPr txBox="1">
            <a:spLocks noChangeArrowheads="1"/>
          </p:cNvSpPr>
          <p:nvPr/>
        </p:nvSpPr>
        <p:spPr bwMode="auto">
          <a:xfrm>
            <a:off x="6001664" y="258821"/>
            <a:ext cx="297723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GB" altLang="en-US" sz="1800" dirty="0">
                <a:latin typeface="+mn-lt"/>
              </a:rPr>
              <a:t>Iman </a:t>
            </a:r>
            <a:r>
              <a:rPr lang="en-GB" altLang="en-US" sz="1800" dirty="0" err="1">
                <a:latin typeface="+mn-lt"/>
              </a:rPr>
              <a:t>Satti</a:t>
            </a:r>
            <a:endParaRPr lang="en-GB" altLang="en-US" sz="1800" dirty="0"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sz="1800" dirty="0">
                <a:latin typeface="+mn-lt"/>
              </a:rPr>
              <a:t>Julia Marshall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sz="1800" dirty="0">
                <a:latin typeface="+mn-lt"/>
              </a:rPr>
              <a:t>Rachel Tanner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Stephanie Harris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Lisa Stockdale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Matt O’Shea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 err="1">
                <a:latin typeface="+mn-lt"/>
              </a:rPr>
              <a:t>Magali</a:t>
            </a:r>
            <a:r>
              <a:rPr lang="en-GB" altLang="en-US" sz="1800" dirty="0">
                <a:latin typeface="+mn-lt"/>
              </a:rPr>
              <a:t> Matsumiya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 err="1">
                <a:latin typeface="+mn-lt"/>
              </a:rPr>
              <a:t>Zita</a:t>
            </a:r>
            <a:r>
              <a:rPr lang="en-GB" altLang="en-US" sz="1800" dirty="0">
                <a:latin typeface="+mn-lt"/>
              </a:rPr>
              <a:t> Manjaly-Thomas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Sharon Sheehan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Ian </a:t>
            </a:r>
            <a:r>
              <a:rPr lang="en-GB" altLang="en-US" sz="1800" dirty="0" err="1">
                <a:latin typeface="+mn-lt"/>
              </a:rPr>
              <a:t>Poulton</a:t>
            </a:r>
            <a:endParaRPr lang="en-GB" altLang="en-US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Raquel Ramon-Lopez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Alison Lawrie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Alice </a:t>
            </a:r>
            <a:r>
              <a:rPr lang="en-GB" altLang="en-US" sz="1800" dirty="0" err="1">
                <a:latin typeface="+mn-lt"/>
              </a:rPr>
              <a:t>Minhinnick</a:t>
            </a:r>
            <a:endParaRPr lang="en-GB" altLang="en-US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Paulo Bettencourt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Morven Wilkie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Sam </a:t>
            </a:r>
            <a:r>
              <a:rPr lang="en-GB" altLang="en-US" sz="1800" dirty="0" err="1">
                <a:latin typeface="+mn-lt"/>
              </a:rPr>
              <a:t>Vermaak</a:t>
            </a:r>
            <a:endParaRPr lang="en-GB" altLang="en-US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Elena Stylianou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Ilaria Pepponi</a:t>
            </a:r>
          </a:p>
          <a:p>
            <a:pPr lvl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n-lt"/>
            </a:endParaRPr>
          </a:p>
          <a:p>
            <a:pPr lvl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n-lt"/>
            </a:endParaRPr>
          </a:p>
        </p:txBody>
      </p:sp>
      <p:sp>
        <p:nvSpPr>
          <p:cNvPr id="53255" name="TextBox 2"/>
          <p:cNvSpPr txBox="1">
            <a:spLocks noChangeArrowheads="1"/>
          </p:cNvSpPr>
          <p:nvPr/>
        </p:nvSpPr>
        <p:spPr bwMode="auto">
          <a:xfrm>
            <a:off x="569167" y="4028913"/>
            <a:ext cx="53460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en-US" sz="1800" b="1" dirty="0">
                <a:latin typeface="+mn-lt"/>
              </a:rPr>
              <a:t>Oxford Centre for Respiratory Medicine</a:t>
            </a:r>
            <a:endParaRPr lang="en-GB" altLang="en-US" sz="2000" b="1" dirty="0">
              <a:latin typeface="+mn-lt"/>
            </a:endParaRPr>
          </a:p>
          <a:p>
            <a:pPr lvl="1">
              <a:spcBef>
                <a:spcPct val="0"/>
              </a:spcBef>
              <a:defRPr/>
            </a:pPr>
            <a:r>
              <a:rPr lang="en-GB" altLang="en-US" sz="1800" dirty="0">
                <a:latin typeface="+mn-lt"/>
              </a:rPr>
              <a:t>Henry Bettinson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GB" altLang="en-US" sz="18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6" y="715811"/>
            <a:ext cx="4793295" cy="3197633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51" y="4469699"/>
            <a:ext cx="304376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139" y="594467"/>
            <a:ext cx="1423789" cy="14237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8861919" y="5702649"/>
            <a:ext cx="2867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400" b="1" dirty="0"/>
              <a:t>Study participants</a:t>
            </a:r>
          </a:p>
        </p:txBody>
      </p:sp>
      <p:pic>
        <p:nvPicPr>
          <p:cNvPr id="20" name="Picture 2" descr="http://www.communitydance.org.uk/content/31761/Live/image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7" y="5559907"/>
            <a:ext cx="1440160" cy="8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005865" y="5652487"/>
            <a:ext cx="1843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Sally Sharpe</a:t>
            </a:r>
          </a:p>
          <a:p>
            <a:r>
              <a:rPr lang="en-GB" dirty="0"/>
              <a:t>Andrew White</a:t>
            </a:r>
          </a:p>
          <a:p>
            <a:r>
              <a:rPr lang="en-GB" dirty="0"/>
              <a:t>Ann Williams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			</a:t>
            </a:r>
          </a:p>
          <a:p>
            <a:r>
              <a:rPr lang="en-GB" dirty="0"/>
              <a:t>				</a:t>
            </a:r>
          </a:p>
        </p:txBody>
      </p:sp>
      <p:pic>
        <p:nvPicPr>
          <p:cNvPr id="15" name="Picture 5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953" cy="6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97537" y="2247090"/>
            <a:ext cx="1946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Lynda Stewart</a:t>
            </a:r>
          </a:p>
          <a:p>
            <a:r>
              <a:rPr lang="en-US" dirty="0"/>
              <a:t>Anne </a:t>
            </a:r>
            <a:r>
              <a:rPr lang="en-US" dirty="0" err="1"/>
              <a:t>Kasmar</a:t>
            </a:r>
            <a:endParaRPr lang="en-US" dirty="0"/>
          </a:p>
          <a:p>
            <a:r>
              <a:rPr lang="en-US" dirty="0"/>
              <a:t>Willem </a:t>
            </a:r>
            <a:r>
              <a:rPr lang="en-US" dirty="0" err="1"/>
              <a:t>Hanekom</a:t>
            </a:r>
            <a:endParaRPr lang="en-US" dirty="0"/>
          </a:p>
        </p:txBody>
      </p:sp>
      <p:pic>
        <p:nvPicPr>
          <p:cNvPr id="26" name="Picture 2" descr="Image result for animal plant and health agenc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83" y="5652487"/>
            <a:ext cx="1111484" cy="10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617507" y="5591631"/>
            <a:ext cx="2650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Bernardo Villarreal Ramos</a:t>
            </a:r>
          </a:p>
          <a:p>
            <a:r>
              <a:rPr lang="en-GB" dirty="0"/>
              <a:t>Martin Vordermeier</a:t>
            </a:r>
          </a:p>
          <a:p>
            <a:r>
              <a:rPr lang="en-GB" dirty="0"/>
              <a:t>Glyn Hewinson</a:t>
            </a:r>
          </a:p>
        </p:txBody>
      </p:sp>
    </p:spTree>
    <p:extLst>
      <p:ext uri="{BB962C8B-B14F-4D97-AF65-F5344CB8AC3E}">
        <p14:creationId xmlns:p14="http://schemas.microsoft.com/office/powerpoint/2010/main" val="6617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49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Why do we need a TB challenge model?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95" y="1325563"/>
            <a:ext cx="10515600" cy="53212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Uncertain predictive value of preclinical animal models</a:t>
            </a:r>
          </a:p>
          <a:p>
            <a:r>
              <a:rPr lang="en-US" dirty="0"/>
              <a:t>Lack of validated immune correlate of protection</a:t>
            </a:r>
          </a:p>
          <a:p>
            <a:r>
              <a:rPr lang="en-US" dirty="0"/>
              <a:t>Urgent need for an effective vaccine</a:t>
            </a:r>
          </a:p>
          <a:p>
            <a:pPr lvl="1"/>
            <a:r>
              <a:rPr lang="en-US" dirty="0"/>
              <a:t>10m new cases and 1.5m deaths in 2018</a:t>
            </a:r>
          </a:p>
          <a:p>
            <a:r>
              <a:rPr lang="en-US" dirty="0"/>
              <a:t>We need tools for vaccine selection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TB Rx takes 6 months</a:t>
            </a:r>
          </a:p>
          <a:p>
            <a:r>
              <a:rPr lang="en-US" dirty="0"/>
              <a:t>Drugs can be toxic</a:t>
            </a:r>
          </a:p>
          <a:p>
            <a:r>
              <a:rPr lang="en-US" dirty="0"/>
              <a:t>5% chance of relapse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We can’t challenge with the virulent organism!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32238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62" y="3795550"/>
            <a:ext cx="5041838" cy="30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-27384"/>
            <a:ext cx="8229600" cy="1143000"/>
          </a:xfrm>
        </p:spPr>
        <p:txBody>
          <a:bodyPr/>
          <a:lstStyle/>
          <a:p>
            <a:r>
              <a:rPr lang="en-US" dirty="0"/>
              <a:t>Some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748" y="1247240"/>
            <a:ext cx="8229600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600" dirty="0">
                <a:solidFill>
                  <a:srgbClr val="000000"/>
                </a:solidFill>
              </a:rPr>
              <a:t>How safe does a strain need to be?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600" dirty="0">
                <a:solidFill>
                  <a:srgbClr val="000000"/>
                </a:solidFill>
              </a:rPr>
              <a:t>How long does a strain have to live?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600" dirty="0">
                <a:solidFill>
                  <a:srgbClr val="000000"/>
                </a:solidFill>
              </a:rPr>
              <a:t>How sensitive does a reporter need to be?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600" dirty="0">
                <a:solidFill>
                  <a:srgbClr val="000000"/>
                </a:solidFill>
              </a:rPr>
              <a:t>What kind of vaccines would this work for?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600" dirty="0">
                <a:solidFill>
                  <a:srgbClr val="000000"/>
                </a:solidFill>
              </a:rPr>
              <a:t>Can we detect a vaccine effect?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600" dirty="0">
                <a:solidFill>
                  <a:srgbClr val="000000"/>
                </a:solidFill>
              </a:rPr>
              <a:t>Would this be acceptable to the regulators?</a:t>
            </a:r>
          </a:p>
          <a:p>
            <a:endParaRPr lang="en-US" dirty="0"/>
          </a:p>
        </p:txBody>
      </p:sp>
      <p:pic>
        <p:nvPicPr>
          <p:cNvPr id="4" name="Picture 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31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206978" y="115888"/>
            <a:ext cx="8229600" cy="850900"/>
          </a:xfrm>
        </p:spPr>
        <p:txBody>
          <a:bodyPr>
            <a:normAutofit/>
          </a:bodyPr>
          <a:lstStyle/>
          <a:p>
            <a:r>
              <a:rPr lang="en-GB" altLang="en-US" sz="3600" dirty="0"/>
              <a:t>Human mycobacterial challenge models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08000" y="1684338"/>
            <a:ext cx="8857545" cy="5173662"/>
          </a:xfrm>
        </p:spPr>
        <p:txBody>
          <a:bodyPr/>
          <a:lstStyle/>
          <a:p>
            <a:r>
              <a:rPr lang="en-GB" altLang="en-US" dirty="0"/>
              <a:t>An effective vaccine against BCG should also protect against </a:t>
            </a:r>
            <a:r>
              <a:rPr lang="en-GB" altLang="en-US" i="1" dirty="0"/>
              <a:t>M. tuberculosis</a:t>
            </a:r>
          </a:p>
          <a:p>
            <a:endParaRPr lang="en-GB" altLang="en-US" i="1" dirty="0"/>
          </a:p>
          <a:p>
            <a:r>
              <a:rPr lang="en-GB" altLang="en-US" dirty="0"/>
              <a:t>Does intradermal BCG ‘challenge’ provide a good model for aerosol </a:t>
            </a:r>
            <a:r>
              <a:rPr lang="en-GB" altLang="en-US" i="1" dirty="0"/>
              <a:t>M. tuberculosis </a:t>
            </a:r>
            <a:r>
              <a:rPr lang="en-GB" altLang="en-US" dirty="0"/>
              <a:t>challenge?</a:t>
            </a:r>
          </a:p>
          <a:p>
            <a:pPr lvl="1"/>
            <a:r>
              <a:rPr lang="en-GB" altLang="en-US" dirty="0"/>
              <a:t>Validation in preclinical animal models</a:t>
            </a:r>
          </a:p>
        </p:txBody>
      </p:sp>
      <p:pic>
        <p:nvPicPr>
          <p:cNvPr id="45060" name="Picture 2" descr="V:\2.TB\1. Master Files\TB023\7. Volunteers\Photos\Biopsy\T023-203 punch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945" y="3940369"/>
            <a:ext cx="3533039" cy="264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4530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29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BCG vaccination protects against intradermal and intranasal BCG challenge in mice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340" y="1535572"/>
            <a:ext cx="6618440" cy="4997059"/>
          </a:xfrm>
          <a:prstGeom prst="rect">
            <a:avLst/>
          </a:prstGeom>
        </p:spPr>
      </p:pic>
      <p:pic>
        <p:nvPicPr>
          <p:cNvPr id="5" name="Picture 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32238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48156" y="5886300"/>
            <a:ext cx="175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Minassian et al, </a:t>
            </a:r>
            <a:r>
              <a:rPr lang="en-US" dirty="0" err="1"/>
              <a:t>PLoS</a:t>
            </a:r>
            <a:r>
              <a:rPr lang="en-US" dirty="0"/>
              <a:t> One 2011</a:t>
            </a:r>
          </a:p>
        </p:txBody>
      </p:sp>
    </p:spTree>
    <p:extLst>
      <p:ext uri="{BB962C8B-B14F-4D97-AF65-F5344CB8AC3E}">
        <p14:creationId xmlns:p14="http://schemas.microsoft.com/office/powerpoint/2010/main" val="297367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8"/>
          <p:cNvGrpSpPr>
            <a:grpSpLocks/>
          </p:cNvGrpSpPr>
          <p:nvPr/>
        </p:nvGrpSpPr>
        <p:grpSpPr bwMode="auto">
          <a:xfrm>
            <a:off x="2424290" y="1557340"/>
            <a:ext cx="7326489" cy="4243387"/>
            <a:chOff x="514192" y="311699"/>
            <a:chExt cx="8397962" cy="5757274"/>
          </a:xfrm>
        </p:grpSpPr>
        <p:graphicFrame>
          <p:nvGraphicFramePr>
            <p:cNvPr id="46088" name="Object 1"/>
            <p:cNvGraphicFramePr>
              <a:graphicFrameLocks noChangeAspect="1"/>
            </p:cNvGraphicFramePr>
            <p:nvPr/>
          </p:nvGraphicFramePr>
          <p:xfrm>
            <a:off x="514192" y="311699"/>
            <a:ext cx="8397962" cy="5757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Prism 5" r:id="rId3" imgW="4229280" imgH="2898720" progId="Prism5.Document">
                    <p:embed/>
                  </p:oleObj>
                </mc:Choice>
                <mc:Fallback>
                  <p:oleObj name="Prism 5" r:id="rId3" imgW="4229280" imgH="2898720" progId="Prism5.Document">
                    <p:embed/>
                    <p:pic>
                      <p:nvPicPr>
                        <p:cNvPr id="4608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192" y="311699"/>
                          <a:ext cx="8397962" cy="5757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089" name="Straight Connector 3"/>
            <p:cNvCxnSpPr>
              <a:cxnSpLocks noChangeShapeType="1"/>
            </p:cNvCxnSpPr>
            <p:nvPr/>
          </p:nvCxnSpPr>
          <p:spPr bwMode="auto">
            <a:xfrm>
              <a:off x="2240782" y="1225899"/>
              <a:ext cx="1235948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0" name="Straight Connector 4"/>
            <p:cNvCxnSpPr>
              <a:cxnSpLocks noChangeShapeType="1"/>
            </p:cNvCxnSpPr>
            <p:nvPr/>
          </p:nvCxnSpPr>
          <p:spPr bwMode="auto">
            <a:xfrm>
              <a:off x="4965560" y="1227574"/>
              <a:ext cx="1235948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1" name="TextBox 5"/>
            <p:cNvSpPr txBox="1">
              <a:spLocks noChangeArrowheads="1"/>
            </p:cNvSpPr>
            <p:nvPr/>
          </p:nvSpPr>
          <p:spPr bwMode="auto">
            <a:xfrm>
              <a:off x="2451798" y="1024934"/>
              <a:ext cx="753626" cy="62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Times New Roman" pitchFamily="18" charset="0"/>
                </a:rPr>
                <a:t>**</a:t>
              </a:r>
            </a:p>
          </p:txBody>
        </p:sp>
        <p:sp>
          <p:nvSpPr>
            <p:cNvPr id="46092" name="TextBox 6"/>
            <p:cNvSpPr txBox="1">
              <a:spLocks noChangeArrowheads="1"/>
            </p:cNvSpPr>
            <p:nvPr/>
          </p:nvSpPr>
          <p:spPr bwMode="auto">
            <a:xfrm>
              <a:off x="5206721" y="1042908"/>
              <a:ext cx="753626" cy="62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</a:p>
          </p:txBody>
        </p:sp>
      </p:grpSp>
      <p:sp>
        <p:nvSpPr>
          <p:cNvPr id="46083" name="TextBox 7"/>
          <p:cNvSpPr txBox="1">
            <a:spLocks noChangeArrowheads="1"/>
          </p:cNvSpPr>
          <p:nvPr/>
        </p:nvSpPr>
        <p:spPr bwMode="auto">
          <a:xfrm>
            <a:off x="8112479" y="3357563"/>
            <a:ext cx="210961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latin typeface="Times New Roman" pitchFamily="18" charset="0"/>
              </a:rPr>
              <a:t>** </a:t>
            </a:r>
            <a:r>
              <a:rPr lang="en-GB" altLang="en-US" sz="24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altLang="en-US" sz="2400">
                <a:solidFill>
                  <a:srgbClr val="000000"/>
                </a:solidFill>
                <a:latin typeface="Times New Roman" pitchFamily="18" charset="0"/>
              </a:rPr>
              <a:t>&lt;0.01; *</a:t>
            </a:r>
            <a:r>
              <a:rPr lang="en-GB" altLang="en-US" sz="24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altLang="en-US" sz="2400">
                <a:solidFill>
                  <a:srgbClr val="000000"/>
                </a:solidFill>
                <a:latin typeface="Times New Roman" pitchFamily="18" charset="0"/>
              </a:rPr>
              <a:t>&lt;0.05</a:t>
            </a:r>
          </a:p>
        </p:txBody>
      </p:sp>
      <p:sp>
        <p:nvSpPr>
          <p:cNvPr id="46084" name="Title 2"/>
          <p:cNvSpPr>
            <a:spLocks noGrp="1"/>
          </p:cNvSpPr>
          <p:nvPr>
            <p:ph type="title"/>
          </p:nvPr>
        </p:nvSpPr>
        <p:spPr>
          <a:xfrm>
            <a:off x="2278945" y="115888"/>
            <a:ext cx="7943144" cy="1143000"/>
          </a:xfrm>
        </p:spPr>
        <p:txBody>
          <a:bodyPr/>
          <a:lstStyle/>
          <a:p>
            <a:r>
              <a:rPr lang="en-GB" altLang="en-US" sz="3200" dirty="0"/>
              <a:t>Validating intradermal BCG challenge in cattle</a:t>
            </a:r>
          </a:p>
        </p:txBody>
      </p:sp>
      <p:sp>
        <p:nvSpPr>
          <p:cNvPr id="47110" name="TextBox 11"/>
          <p:cNvSpPr txBox="1">
            <a:spLocks noChangeArrowheads="1"/>
          </p:cNvSpPr>
          <p:nvPr/>
        </p:nvSpPr>
        <p:spPr bwMode="auto">
          <a:xfrm>
            <a:off x="8041793" y="6146802"/>
            <a:ext cx="395675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n-lt"/>
              </a:rPr>
              <a:t>Villarreal-Ramos et al, Vaccine 2014</a:t>
            </a:r>
            <a:r>
              <a:rPr lang="en-GB" altLang="en-US" sz="2400" dirty="0">
                <a:latin typeface="+mn-lt"/>
              </a:rPr>
              <a:t> </a:t>
            </a:r>
          </a:p>
        </p:txBody>
      </p:sp>
      <p:pic>
        <p:nvPicPr>
          <p:cNvPr id="46087" name="Picture 2" descr="http://ahvlaintranet/SiteCollectionImages/branding%20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5537202"/>
            <a:ext cx="2033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32238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8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390" y="1051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BCG vaccination protects against intradermal BCG challenge in NHPs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39336" y="2096655"/>
            <a:ext cx="8946026" cy="3722039"/>
            <a:chOff x="1619672" y="3789040"/>
            <a:chExt cx="6868153" cy="252079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789040"/>
              <a:ext cx="3315294" cy="224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449" y="3861048"/>
              <a:ext cx="3384376" cy="2448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8506691" y="6190819"/>
            <a:ext cx="5032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Harris et al, Tuberculosis 2018</a:t>
            </a:r>
          </a:p>
        </p:txBody>
      </p:sp>
      <p:pic>
        <p:nvPicPr>
          <p:cNvPr id="8" name="Picture 5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13766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82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385070" y="-104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4000" dirty="0"/>
              <a:t>Pilot BCG challenge study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334872"/>
            <a:ext cx="9144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8811491" y="6341498"/>
            <a:ext cx="310162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n-lt"/>
              </a:rPr>
              <a:t>Minassian A et al, JID 2012</a:t>
            </a: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646033" y="1325781"/>
            <a:ext cx="705696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altLang="en-US" dirty="0">
                <a:latin typeface="+mn-lt"/>
              </a:rPr>
              <a:t>BCG (SSI), 2-8 x 10</a:t>
            </a:r>
            <a:r>
              <a:rPr lang="en-GB" altLang="en-US" baseline="30000" dirty="0">
                <a:latin typeface="+mn-lt"/>
              </a:rPr>
              <a:t>5</a:t>
            </a:r>
            <a:r>
              <a:rPr lang="en-GB" altLang="en-US" dirty="0">
                <a:latin typeface="+mn-lt"/>
              </a:rPr>
              <a:t>cfu/ 100ul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2800" dirty="0">
                <a:latin typeface="+mn-lt"/>
              </a:rPr>
              <a:t>Route </a:t>
            </a:r>
            <a:r>
              <a:rPr lang="en-GB" altLang="en-US" sz="2800" dirty="0" err="1">
                <a:latin typeface="+mn-lt"/>
              </a:rPr>
              <a:t>i.d</a:t>
            </a:r>
            <a:endParaRPr lang="en-GB" altLang="en-US" sz="2800" dirty="0">
              <a:latin typeface="+mn-lt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800" dirty="0">
                <a:latin typeface="+mn-lt"/>
              </a:rPr>
              <a:t>Sampling: 4mm punch biopsy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2800" dirty="0">
                <a:latin typeface="+mn-lt"/>
              </a:rPr>
              <a:t>Biopsy at 1, 2, or 4 weeks post BCG</a:t>
            </a:r>
          </a:p>
        </p:txBody>
      </p:sp>
      <p:pic>
        <p:nvPicPr>
          <p:cNvPr id="7" name="Picture 5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13766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19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3070579" y="1370013"/>
            <a:ext cx="13673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Times New Roman" pitchFamily="18" charset="0"/>
              </a:rPr>
              <a:t>Culture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48131" name="TextBox 7"/>
          <p:cNvSpPr txBox="1">
            <a:spLocks noChangeArrowheads="1"/>
          </p:cNvSpPr>
          <p:nvPr/>
        </p:nvSpPr>
        <p:spPr bwMode="auto">
          <a:xfrm>
            <a:off x="7031567" y="1263650"/>
            <a:ext cx="136877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Times New Roman" pitchFamily="18" charset="0"/>
              </a:rPr>
              <a:t>PCR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48132" name="TextBox 8"/>
          <p:cNvSpPr txBox="1">
            <a:spLocks noChangeArrowheads="1"/>
          </p:cNvSpPr>
          <p:nvPr/>
        </p:nvSpPr>
        <p:spPr bwMode="auto">
          <a:xfrm>
            <a:off x="1851378" y="5516565"/>
            <a:ext cx="1584678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Times New Roman" pitchFamily="18" charset="0"/>
              </a:rPr>
              <a:t>A = naïve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Times New Roman" pitchFamily="18" charset="0"/>
              </a:rPr>
              <a:t>B = MVA85A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Times New Roman" pitchFamily="18" charset="0"/>
              </a:rPr>
              <a:t>C = BCG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Times New Roman" pitchFamily="18" charset="0"/>
              </a:rPr>
              <a:t>D = BCG-MVA85A</a:t>
            </a:r>
            <a:endParaRPr lang="en-US" altLang="en-US" sz="1400">
              <a:latin typeface="Times New Roman" pitchFamily="18" charset="0"/>
            </a:endParaRPr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34" y="1638302"/>
            <a:ext cx="3599744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10"/>
          <p:cNvSpPr txBox="1">
            <a:spLocks noChangeArrowheads="1"/>
          </p:cNvSpPr>
          <p:nvPr/>
        </p:nvSpPr>
        <p:spPr bwMode="auto">
          <a:xfrm>
            <a:off x="4131733" y="5678490"/>
            <a:ext cx="2664178" cy="738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Times New Roman" pitchFamily="18" charset="0"/>
              </a:rPr>
              <a:t>*	p &lt; 0.05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Times New Roman" pitchFamily="18" charset="0"/>
              </a:rPr>
              <a:t>** 	p &lt; 0.01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Times New Roman" pitchFamily="18" charset="0"/>
              </a:rPr>
              <a:t>*** 	p &lt; 0.001</a:t>
            </a:r>
            <a:endParaRPr lang="en-US" altLang="en-US" sz="1400">
              <a:latin typeface="Times New Roman" pitchFamily="18" charset="0"/>
            </a:endParaRPr>
          </a:p>
        </p:txBody>
      </p:sp>
      <p:pic>
        <p:nvPicPr>
          <p:cNvPr id="481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79" y="2593977"/>
            <a:ext cx="341912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itle 1"/>
          <p:cNvSpPr>
            <a:spLocks noGrp="1"/>
          </p:cNvSpPr>
          <p:nvPr>
            <p:ph type="title"/>
          </p:nvPr>
        </p:nvSpPr>
        <p:spPr>
          <a:xfrm>
            <a:off x="1464604" y="120650"/>
            <a:ext cx="9655977" cy="1143000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BCG challenge results for BCG and MVA85A vaccination</a:t>
            </a:r>
          </a:p>
        </p:txBody>
      </p:sp>
      <p:sp>
        <p:nvSpPr>
          <p:cNvPr id="50186" name="TextBox 2"/>
          <p:cNvSpPr txBox="1">
            <a:spLocks noChangeArrowheads="1"/>
          </p:cNvSpPr>
          <p:nvPr/>
        </p:nvSpPr>
        <p:spPr bwMode="auto">
          <a:xfrm>
            <a:off x="7392812" y="6092827"/>
            <a:ext cx="316794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latin typeface="+mn-lt"/>
              </a:rPr>
              <a:t>Harris S et al, JID 2013</a:t>
            </a:r>
          </a:p>
        </p:txBody>
      </p:sp>
      <p:pic>
        <p:nvPicPr>
          <p:cNvPr id="11" name="Picture 5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" y="13766"/>
            <a:ext cx="769105" cy="7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90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873</Words>
  <Application>Microsoft Office PowerPoint</Application>
  <PresentationFormat>Widescreen</PresentationFormat>
  <Paragraphs>197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Geneva</vt:lpstr>
      <vt:lpstr>Times New Roman</vt:lpstr>
      <vt:lpstr>Office Theme</vt:lpstr>
      <vt:lpstr>Prism 5</vt:lpstr>
      <vt:lpstr>Controlled human mycobacterial infection models</vt:lpstr>
      <vt:lpstr>Why do we need a TB challenge model? </vt:lpstr>
      <vt:lpstr>Some questions</vt:lpstr>
      <vt:lpstr>Human mycobacterial challenge models</vt:lpstr>
      <vt:lpstr>BCG vaccination protects against intradermal and intranasal BCG challenge in mice</vt:lpstr>
      <vt:lpstr>Validating intradermal BCG challenge in cattle</vt:lpstr>
      <vt:lpstr>BCG vaccination protects against intradermal BCG challenge in NHPs</vt:lpstr>
      <vt:lpstr>Pilot BCG challenge study</vt:lpstr>
      <vt:lpstr>BCG challenge results for BCG and MVA85A vaccination</vt:lpstr>
      <vt:lpstr>Comparing yield by strain and dose</vt:lpstr>
      <vt:lpstr>Why give aerosol BCG?</vt:lpstr>
      <vt:lpstr>Outcomes in aerosol BCG study</vt:lpstr>
      <vt:lpstr>TB041 Aerosolised BCG in healthy, BCG-naïve, UK adults</vt:lpstr>
      <vt:lpstr>TB041: Delivering aerosol BCG to healthy BCG-naïve subjects</vt:lpstr>
      <vt:lpstr>TB043:  Aerosol BCG to define immunobiology of disease</vt:lpstr>
      <vt:lpstr>TB043: Delivering aerosol BCG to healthy BCG-naïve subjects</vt:lpstr>
      <vt:lpstr>Summary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McShane</dc:creator>
  <cp:lastModifiedBy>Smith, Emma M</cp:lastModifiedBy>
  <cp:revision>12</cp:revision>
  <dcterms:created xsi:type="dcterms:W3CDTF">2019-09-17T16:04:37Z</dcterms:created>
  <dcterms:modified xsi:type="dcterms:W3CDTF">2019-11-18T18:15:34Z</dcterms:modified>
</cp:coreProperties>
</file>