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56" r:id="rId5"/>
    <p:sldMasterId id="2147483768" r:id="rId6"/>
  </p:sldMasterIdLst>
  <p:notesMasterIdLst>
    <p:notesMasterId r:id="rId27"/>
  </p:notesMasterIdLst>
  <p:handoutMasterIdLst>
    <p:handoutMasterId r:id="rId28"/>
  </p:handoutMasterIdLst>
  <p:sldIdLst>
    <p:sldId id="262" r:id="rId7"/>
    <p:sldId id="261" r:id="rId8"/>
    <p:sldId id="263" r:id="rId9"/>
    <p:sldId id="304" r:id="rId10"/>
    <p:sldId id="330" r:id="rId11"/>
    <p:sldId id="411" r:id="rId12"/>
    <p:sldId id="406" r:id="rId13"/>
    <p:sldId id="407" r:id="rId14"/>
    <p:sldId id="408" r:id="rId15"/>
    <p:sldId id="410" r:id="rId16"/>
    <p:sldId id="321" r:id="rId17"/>
    <p:sldId id="325" r:id="rId18"/>
    <p:sldId id="393" r:id="rId19"/>
    <p:sldId id="416" r:id="rId20"/>
    <p:sldId id="412" r:id="rId21"/>
    <p:sldId id="419" r:id="rId22"/>
    <p:sldId id="418" r:id="rId23"/>
    <p:sldId id="420" r:id="rId24"/>
    <p:sldId id="344" r:id="rId25"/>
    <p:sldId id="342" r:id="rId26"/>
  </p:sldIdLst>
  <p:sldSz cx="9144000" cy="6858000" type="screen4x3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5A"/>
    <a:srgbClr val="673B62"/>
    <a:srgbClr val="764676"/>
    <a:srgbClr val="844E84"/>
    <a:srgbClr val="C20C08"/>
    <a:srgbClr val="E05E0E"/>
    <a:srgbClr val="DF410F"/>
    <a:srgbClr val="A22828"/>
    <a:srgbClr val="A82235"/>
    <a:srgbClr val="A3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1" autoAdjust="0"/>
    <p:restoredTop sz="80904" autoAdjust="0"/>
  </p:normalViewPr>
  <p:slideViewPr>
    <p:cSldViewPr>
      <p:cViewPr varScale="1">
        <p:scale>
          <a:sx n="63" d="100"/>
          <a:sy n="6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51" d="100"/>
        <a:sy n="151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r">
              <a:defRPr sz="1200"/>
            </a:lvl1pPr>
          </a:lstStyle>
          <a:p>
            <a:fld id="{373B2B55-8425-449F-AAC4-3FE048E031CB}" type="datetimeFigureOut">
              <a:rPr lang="fr-CH" smtClean="0"/>
              <a:pPr/>
              <a:t>22.11.2019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8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8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r">
              <a:defRPr sz="1200"/>
            </a:lvl1pPr>
          </a:lstStyle>
          <a:p>
            <a:fld id="{7F3D4068-2169-4580-8D0D-C9F4E568FDB7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03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/>
          <a:lstStyle>
            <a:lvl1pPr algn="r">
              <a:defRPr sz="1200"/>
            </a:lvl1pPr>
          </a:lstStyle>
          <a:p>
            <a:fld id="{39476998-B03E-4367-B90A-2C27E1E10C28}" type="datetimeFigureOut">
              <a:rPr lang="fr-CH" smtClean="0"/>
              <a:pPr/>
              <a:t>22.11.2019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94" tIns="46447" rIns="92894" bIns="46447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19"/>
          </a:xfrm>
          <a:prstGeom prst="rect">
            <a:avLst/>
          </a:prstGeom>
        </p:spPr>
        <p:txBody>
          <a:bodyPr vert="horz" lIns="92894" tIns="46447" rIns="92894" bIns="464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8"/>
            <a:ext cx="2974552" cy="499825"/>
          </a:xfrm>
          <a:prstGeom prst="rect">
            <a:avLst/>
          </a:prstGeom>
        </p:spPr>
        <p:txBody>
          <a:bodyPr vert="horz" lIns="92894" tIns="46447" rIns="92894" bIns="46447" rtlCol="0" anchor="b"/>
          <a:lstStyle>
            <a:lvl1pPr algn="r">
              <a:defRPr sz="1200"/>
            </a:lvl1pPr>
          </a:lstStyle>
          <a:p>
            <a:fld id="{1532ACA9-4389-4558-90D9-01BCCD31F989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92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dirty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A61C0-C947-4850-B365-E7E4A97278EF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0F5EF-7186-40A8-9803-3C7E62BAC513}" type="slidenum">
              <a:rPr lang="fr-CH" smtClean="0">
                <a:solidFill>
                  <a:prstClr val="black"/>
                </a:solidFill>
              </a:rPr>
              <a:pPr/>
              <a:t>12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6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871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9300"/>
            <a:ext cx="4997450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>
                <a:solidFill>
                  <a:prstClr val="black"/>
                </a:solidFill>
              </a:rPr>
              <a:pPr/>
              <a:t>14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1249363"/>
            <a:ext cx="4498975" cy="3373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F42D-AC01-499E-9C2D-E53D32C231A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6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78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3103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0468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328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7654E-B0ED-4CB4-8726-93B46F7BBEE5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082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995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313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765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ACA9-4389-4558-90D9-01BCCD31F989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432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From 2011 to 2019 we </a:t>
            </a:r>
            <a:r>
              <a:rPr lang="en-GB" baseline="0" dirty="0"/>
              <a:t>DCVMN network grew 5 fold. Throughout the history of the Network the majority of the manufacturers have been based in the Asia-Pacific region.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However, in 2017 almost 30% of members came from other regions, notably from Latin America or the Middle-East. Fast-forward to now and the number of members from Latin America and the Middle-East has decreased to 4 members. The concentration of members in Asia is not a problem but an international alliance should have strong representation from all areas of developing countries.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DF42D-AC01-499E-9C2D-E53D32C231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1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9300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dirty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FFF10-0096-4086-9638-E3694840669B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23AA-23D7-4DD7-A851-5040A605ED77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0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7B1-767D-4581-9623-432013DA0C34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802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29D3-1B60-499D-B337-6844F99C0B56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518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23AA-23D7-4DD7-A851-5040A605ED7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1774-A90F-4B26-90D6-20E050073A6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3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9EE-AD83-4250-B63F-D7BC878B909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332-0C89-47C5-B95B-448D5BFB98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0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22-01AC-41C0-A3F0-3382A8BDC01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0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130-FBB9-413B-AB12-F3C92A96A56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DB34-4AF8-4878-ABF1-6D2D5FEA742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0802-D9CC-4712-8A43-2E6A4CECBBF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8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1774-A90F-4B26-90D6-20E050073A6A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2275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6CB-1E43-48F5-89A7-28C3E694805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7B1-767D-4581-9623-432013DA0C3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86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29D3-1B60-499D-B337-6844F99C0B5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2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982-8C6B-467E-93F9-F1F41B50A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D070-2EA2-4468-B970-D75A9BD3E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02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C42E-517A-4884-8D2D-6E90D271C0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63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65C-1FD5-4A79-91AE-E0809380C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16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B5D-6A34-48B3-B9A9-B679FF033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BF9-73BD-44A6-A994-40AEF1F37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82-F644-467F-B715-049BCABCC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9EE-AD83-4250-B63F-D7BC878B909F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875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C22-E30F-4201-AEA2-5717ED6483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19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767E-78CD-4B9E-9F7D-0F554A3AD7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7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EC3-321B-4AB3-A7B6-593B288B6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47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4555-C22F-4A0B-8991-EE56A0C21F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982-8C6B-467E-93F9-F1F41B50A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54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D070-2EA2-4468-B970-D75A9BD3E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61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C42E-517A-4884-8D2D-6E90D271C0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15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465C-1FD5-4A79-91AE-E0809380C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2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B5D-6A34-48B3-B9A9-B679FF033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25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BF9-73BD-44A6-A994-40AEF1F37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332-0C89-47C5-B95B-448D5BFB9868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2375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A82-F644-467F-B715-049BCABCC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34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C22-E30F-4201-AEA2-5717ED6483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9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767E-78CD-4B9E-9F7D-0F554A3AD7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9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4EC3-321B-4AB3-A7B6-593B288B6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4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4555-C22F-4A0B-8991-EE56A0C21F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46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23AA-23D7-4DD7-A851-5040A605ED7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92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1774-A90F-4B26-90D6-20E050073A6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9EE-AD83-4250-B63F-D7BC878B909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0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332-0C89-47C5-B95B-448D5BFB98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8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22-01AC-41C0-A3F0-3382A8BDC01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22-01AC-41C0-A3F0-3382A8BDC014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0890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130-FBB9-413B-AB12-F3C92A96A56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0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DB34-4AF8-4878-ABF1-6D2D5FEA742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0802-D9CC-4712-8A43-2E6A4CECBBF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14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6CB-1E43-48F5-89A7-28C3E694805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55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7B1-767D-4581-9623-432013DA0C3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12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29D3-1B60-499D-B337-6844F99C0B5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35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23AA-23D7-4DD7-A851-5040A605ED7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58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1774-A90F-4B26-90D6-20E050073A6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6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9EE-AD83-4250-B63F-D7BC878B909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32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332-0C89-47C5-B95B-448D5BFB986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130-FBB9-413B-AB12-F3C92A96A56E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8593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922-01AC-41C0-A3F0-3382A8BDC01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19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130-FBB9-413B-AB12-F3C92A96A56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9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DB34-4AF8-4878-ABF1-6D2D5FEA742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0802-D9CC-4712-8A43-2E6A4CECBBF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9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6CB-1E43-48F5-89A7-28C3E694805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2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7B1-767D-4581-9623-432013DA0C3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1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29D3-1B60-499D-B337-6844F99C0B5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0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DB34-4AF8-4878-ABF1-6D2D5FEA742A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44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0802-D9CC-4712-8A43-2E6A4CECBBF5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380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26CB-1E43-48F5-89A7-28C3E694805E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556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AFBC-F33C-4261-8048-888A3338B57E}" type="datetime1">
              <a:rPr lang="fr-CH" smtClean="0"/>
              <a:pPr/>
              <a:t>22.11.2019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0D4B-9C81-4B52-885A-DB2E7C61ED8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40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B9D1AFBC-F33C-4261-8048-888A3338B5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3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2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934A-612C-4F4A-99E6-52B92B4B7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934A-612C-4F4A-99E6-52B92B4B7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B9D1AFBC-F33C-4261-8048-888A3338B5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B9D1AFBC-F33C-4261-8048-888A3338B5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22.11.2019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914305"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264410X1831713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dcvmn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26" Type="http://schemas.openxmlformats.org/officeDocument/2006/relationships/image" Target="../media/image51.png"/><Relationship Id="rId3" Type="http://schemas.openxmlformats.org/officeDocument/2006/relationships/image" Target="../media/image32.png"/><Relationship Id="rId21" Type="http://schemas.openxmlformats.org/officeDocument/2006/relationships/image" Target="../media/image47.png"/><Relationship Id="rId34" Type="http://schemas.openxmlformats.org/officeDocument/2006/relationships/image" Target="../media/image59.png"/><Relationship Id="rId7" Type="http://schemas.openxmlformats.org/officeDocument/2006/relationships/image" Target="../media/image36.png"/><Relationship Id="rId12" Type="http://schemas.openxmlformats.org/officeDocument/2006/relationships/hyperlink" Target="http://www.gea.com/" TargetMode="External"/><Relationship Id="rId17" Type="http://schemas.openxmlformats.org/officeDocument/2006/relationships/image" Target="../media/image44.png"/><Relationship Id="rId25" Type="http://schemas.openxmlformats.org/officeDocument/2006/relationships/hyperlink" Target="https://www.gavi.org/" TargetMode="External"/><Relationship Id="rId3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png"/><Relationship Id="rId20" Type="http://schemas.openxmlformats.org/officeDocument/2006/relationships/hyperlink" Target="http://www.biozeen.com/" TargetMode="External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24" Type="http://schemas.openxmlformats.org/officeDocument/2006/relationships/image" Target="../media/image50.jpeg"/><Relationship Id="rId32" Type="http://schemas.openxmlformats.org/officeDocument/2006/relationships/image" Target="../media/image57.png"/><Relationship Id="rId5" Type="http://schemas.openxmlformats.org/officeDocument/2006/relationships/image" Target="../media/image34.png"/><Relationship Id="rId15" Type="http://schemas.openxmlformats.org/officeDocument/2006/relationships/image" Target="../media/image23.gif"/><Relationship Id="rId23" Type="http://schemas.openxmlformats.org/officeDocument/2006/relationships/image" Target="../media/image49.png"/><Relationship Id="rId28" Type="http://schemas.openxmlformats.org/officeDocument/2006/relationships/image" Target="../media/image53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31" Type="http://schemas.openxmlformats.org/officeDocument/2006/relationships/image" Target="../media/image56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Relationship Id="rId14" Type="http://schemas.openxmlformats.org/officeDocument/2006/relationships/image" Target="../media/image42.jpeg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atesnotes.com/2017-Annual-Letter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eveloping_countries_map.png" TargetMode="External"/><Relationship Id="rId7" Type="http://schemas.openxmlformats.org/officeDocument/2006/relationships/hyperlink" Target="https://www.un.org/development/desa/dpad/wp-content/uploads/sites/45/WESP2019_BOOK-web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Developed_economy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58979"/>
            <a:ext cx="7772400" cy="1470025"/>
          </a:xfrm>
          <a:ln>
            <a:noFil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</a:t>
            </a:r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Countries’ Vaccine </a:t>
            </a:r>
            <a:r>
              <a:rPr lang="fr-CH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</a:t>
            </a:r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Network International</a:t>
            </a:r>
            <a:r>
              <a:rPr lang="fr-C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dirty="0" err="1">
                <a:solidFill>
                  <a:schemeClr val="tx1"/>
                </a:solidFill>
              </a:rPr>
              <a:t>Improving</a:t>
            </a:r>
            <a:r>
              <a:rPr lang="fr-CH" dirty="0">
                <a:solidFill>
                  <a:schemeClr val="tx1"/>
                </a:solidFill>
              </a:rPr>
              <a:t> vaccination for all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1028" name="Picture 4" descr="http://www.dcvmn.org/sites/all/themes/dvcmn_theme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92" y="4776732"/>
            <a:ext cx="2301949" cy="10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92"/>
            <a:ext cx="3960440" cy="365125"/>
          </a:xfrm>
        </p:spPr>
        <p:txBody>
          <a:bodyPr/>
          <a:lstStyle/>
          <a:p>
            <a:r>
              <a:rPr lang="en-US" dirty="0"/>
              <a:t>CONFIDENTIAL - DRAFT - FOR INTERNAL USE ONLY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7569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" y="851185"/>
            <a:ext cx="9143999" cy="5146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37" y="1037413"/>
            <a:ext cx="87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GB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DCVMN 2019: </a:t>
            </a:r>
            <a:r>
              <a:rPr lang="en-GB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43 manufacturers from 14 countries and territories </a:t>
            </a:r>
            <a:endParaRPr lang="en-US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0575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Ellipse 8"/>
          <p:cNvSpPr/>
          <p:nvPr/>
        </p:nvSpPr>
        <p:spPr>
          <a:xfrm>
            <a:off x="2082838" y="3721596"/>
            <a:ext cx="98822" cy="97631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35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9449" y="485734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91964" y="320807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1803" y="516399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20246" y="399157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72508" y="504987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39177" y="480247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3621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15701" y="458025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5776" y="4316321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26030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00912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62258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7376" y="409089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85516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00912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1582" y="397924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35295" y="386473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97104" y="403411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05088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59952" y="422395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34834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37255" y="409110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1501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77282" y="406181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72494" y="397446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36398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502187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90917" y="391333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67554" y="38477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36398" y="384724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511229" y="384665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51894" y="391959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88489" y="378149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07800" y="372034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6398" y="372034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967175" y="353496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93648" y="3645379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91765" y="358873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015857" y="369510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939950" y="380483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7572" y="576701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19721" y="576701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299" y="5706465"/>
            <a:ext cx="2012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as of Sep 2019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8406" y="5701619"/>
            <a:ext cx="34074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with WHO PQ vaccines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06264" y="332237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08" y="1949423"/>
            <a:ext cx="21481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91430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A global network of 43 manufacturers producing vaccines for over 170 countries.</a:t>
            </a: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The largest alliance of vaccine manufacturers worldwide.</a:t>
            </a: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Network supplied 1.3 billion vaccine doses to UNICEF in 2017.</a:t>
            </a: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marL="214313" indent="-214313" defTabSz="91430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Bahnschrift SemiLight" panose="020B0502040204020203" pitchFamily="34" charset="0"/>
              </a:rPr>
              <a:t>35% of manufacturers are state-owned institutions</a:t>
            </a:r>
          </a:p>
        </p:txBody>
      </p:sp>
    </p:spTree>
    <p:extLst>
      <p:ext uri="{BB962C8B-B14F-4D97-AF65-F5344CB8AC3E}">
        <p14:creationId xmlns:p14="http://schemas.microsoft.com/office/powerpoint/2010/main" val="84966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nia\AppData\Local\Microsoft\Windows\INetCache\IE\5IL29AF4\world-globe03-512x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44624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DCVMN Contributions to the </a:t>
            </a:r>
            <a:b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Vaccination </a:t>
            </a:r>
            <a:r>
              <a:rPr lang="fr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</a:t>
            </a: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3350" y="1475141"/>
            <a:ext cx="5337304" cy="3907718"/>
          </a:xfrm>
          <a:noFill/>
        </p:spPr>
      </p:pic>
      <p:sp>
        <p:nvSpPr>
          <p:cNvPr id="5" name="Rectangle à coins arrondis 4"/>
          <p:cNvSpPr/>
          <p:nvPr/>
        </p:nvSpPr>
        <p:spPr>
          <a:xfrm>
            <a:off x="5656666" y="2348880"/>
            <a:ext cx="1435616" cy="864096"/>
          </a:xfrm>
          <a:prstGeom prst="roundRect">
            <a:avLst/>
          </a:prstGeom>
          <a:gradFill flip="none" rotWithShape="1">
            <a:gsLst>
              <a:gs pos="0">
                <a:srgbClr val="5F375A">
                  <a:lumMod val="98000"/>
                  <a:lumOff val="2000"/>
                </a:srgbClr>
              </a:gs>
              <a:gs pos="50000">
                <a:srgbClr val="800080">
                  <a:tint val="44500"/>
                  <a:satMod val="160000"/>
                </a:srgbClr>
              </a:gs>
              <a:gs pos="100000">
                <a:srgbClr val="80008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dirty="0" err="1"/>
              <a:t>Tetanus</a:t>
            </a:r>
            <a:r>
              <a:rPr lang="fr-CH" dirty="0"/>
              <a:t> </a:t>
            </a:r>
            <a:r>
              <a:rPr lang="fr-CH" dirty="0" err="1"/>
              <a:t>elimination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3642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08"/>
            <a:ext cx="8229600" cy="1143000"/>
          </a:xfrm>
        </p:spPr>
        <p:txBody>
          <a:bodyPr>
            <a:normAutofit/>
          </a:bodyPr>
          <a:lstStyle/>
          <a:p>
            <a:r>
              <a:rPr lang="fr-CH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DCVMs</a:t>
            </a:r>
            <a:r>
              <a:rPr lang="fr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</a:t>
            </a:r>
            <a:r>
              <a:rPr lang="fr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fr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</a:t>
            </a:r>
            <a:r>
              <a:rPr lang="fr-C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fr-C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06" y="1763224"/>
            <a:ext cx="1152129" cy="135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2170"/>
            <a:ext cx="3225314" cy="18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6678" y="1118978"/>
            <a:ext cx="196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b="1" dirty="0" err="1">
                <a:solidFill>
                  <a:prstClr val="black"/>
                </a:solidFill>
                <a:latin typeface="Calibri"/>
              </a:rPr>
              <a:t>MenAfriVac</a:t>
            </a:r>
            <a:r>
              <a:rPr lang="fr-CH" sz="2400" b="1" baseline="30000" dirty="0" err="1">
                <a:solidFill>
                  <a:prstClr val="black"/>
                </a:solidFill>
                <a:latin typeface="Calibri"/>
              </a:rPr>
              <a:t>TM</a:t>
            </a:r>
            <a:endParaRPr lang="fr-CH" sz="2400" b="1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2724" y="1061248"/>
            <a:ext cx="257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b="1" dirty="0" err="1">
                <a:solidFill>
                  <a:prstClr val="black"/>
                </a:solidFill>
                <a:latin typeface="Calibri"/>
              </a:rPr>
              <a:t>Hepatitis</a:t>
            </a:r>
            <a:r>
              <a:rPr lang="fr-CH" sz="2400" b="1" dirty="0">
                <a:solidFill>
                  <a:prstClr val="black"/>
                </a:solidFill>
                <a:latin typeface="Calibri"/>
              </a:rPr>
              <a:t> E vaccine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6" y="4340321"/>
            <a:ext cx="2054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772" y="3480188"/>
            <a:ext cx="172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b="1" dirty="0" err="1">
                <a:solidFill>
                  <a:prstClr val="black"/>
                </a:solidFill>
                <a:latin typeface="Calibri"/>
              </a:rPr>
              <a:t>Japanese</a:t>
            </a:r>
            <a:r>
              <a:rPr lang="fr-CH" sz="24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b="1" dirty="0" err="1">
                <a:solidFill>
                  <a:prstClr val="black"/>
                </a:solidFill>
                <a:latin typeface="Calibri"/>
              </a:rPr>
              <a:t>encephalitis</a:t>
            </a:r>
            <a:endParaRPr lang="fr-CH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52" y="4329345"/>
            <a:ext cx="3055594" cy="2051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4752" y="3707567"/>
            <a:ext cx="30555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b="1" dirty="0" err="1">
                <a:solidFill>
                  <a:prstClr val="black"/>
                </a:solidFill>
                <a:latin typeface="Calibri"/>
              </a:rPr>
              <a:t>Yellow</a:t>
            </a:r>
            <a:r>
              <a:rPr lang="fr-CH" sz="2400" b="1" dirty="0">
                <a:solidFill>
                  <a:prstClr val="black"/>
                </a:solidFill>
                <a:latin typeface="Calibri"/>
              </a:rPr>
              <a:t> Fever Vaccines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691" y="934274"/>
            <a:ext cx="3114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New </a:t>
            </a:r>
            <a:r>
              <a:rPr lang="fr-CH" sz="2400" b="1" dirty="0" err="1"/>
              <a:t>conjugated</a:t>
            </a:r>
            <a:r>
              <a:rPr lang="fr-CH" sz="2400" b="1" dirty="0"/>
              <a:t> </a:t>
            </a:r>
          </a:p>
          <a:p>
            <a:r>
              <a:rPr lang="fr-CH" sz="2400" b="1" dirty="0" err="1"/>
              <a:t>Typhoid</a:t>
            </a:r>
            <a:r>
              <a:rPr lang="fr-CH" sz="2400" b="1" dirty="0"/>
              <a:t> Fever vaccines</a:t>
            </a:r>
          </a:p>
        </p:txBody>
      </p:sp>
      <p:pic>
        <p:nvPicPr>
          <p:cNvPr id="55298" name="Picture 2" descr="https://encrypted-tbn1.gstatic.com/images?q=tbn:ANd9GcTZqd2SdQ0QwKCYEXYOAwna-hcx-7foX7eDKKwT8wR9GFokHfdQx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734" y="1765268"/>
            <a:ext cx="3416848" cy="15841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52" y="4300243"/>
            <a:ext cx="2345434" cy="191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1236" y="3522901"/>
            <a:ext cx="2601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EV-71 </a:t>
            </a:r>
            <a:r>
              <a:rPr lang="fr-CH" sz="2400" b="1" dirty="0" err="1"/>
              <a:t>Enterovirus</a:t>
            </a:r>
            <a:r>
              <a:rPr lang="fr-CH" sz="2400" b="1" dirty="0"/>
              <a:t>, </a:t>
            </a:r>
          </a:p>
          <a:p>
            <a:r>
              <a:rPr lang="fr-CH" sz="2400" b="1" dirty="0"/>
              <a:t>HFM</a:t>
            </a:r>
          </a:p>
        </p:txBody>
      </p:sp>
    </p:spTree>
    <p:extLst>
      <p:ext uri="{BB962C8B-B14F-4D97-AF65-F5344CB8AC3E}">
        <p14:creationId xmlns:p14="http://schemas.microsoft.com/office/powerpoint/2010/main" val="250358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2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Outbreaks with epidemic potential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1698585"/>
            <a:ext cx="2921165" cy="1918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499" y="115602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Ebola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26" y="1698585"/>
            <a:ext cx="2710869" cy="1918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0882" y="1156028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23" y="4379106"/>
            <a:ext cx="2921165" cy="1752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3833" y="3861048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ZIKA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3" y="1698585"/>
            <a:ext cx="1523818" cy="1971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7974" y="1175365"/>
            <a:ext cx="110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LASSA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791" y="4379064"/>
            <a:ext cx="2654109" cy="1990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2157" y="3861048"/>
            <a:ext cx="112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NIPAH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06" y="4371086"/>
            <a:ext cx="2586372" cy="199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24840" y="3846586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CCHF</a:t>
            </a:r>
          </a:p>
        </p:txBody>
      </p:sp>
    </p:spTree>
    <p:extLst>
      <p:ext uri="{BB962C8B-B14F-4D97-AF65-F5344CB8AC3E}">
        <p14:creationId xmlns:p14="http://schemas.microsoft.com/office/powerpoint/2010/main" val="121170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E033B2E-A5C3-43C0-85AB-0681BB800E90}"/>
              </a:ext>
            </a:extLst>
          </p:cNvPr>
          <p:cNvSpPr/>
          <p:nvPr/>
        </p:nvSpPr>
        <p:spPr>
          <a:xfrm>
            <a:off x="5130619" y="1007628"/>
            <a:ext cx="1660991" cy="626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600F7E91-2271-41FA-91E4-750A4C9F0A54}"/>
              </a:ext>
            </a:extLst>
          </p:cNvPr>
          <p:cNvSpPr/>
          <p:nvPr/>
        </p:nvSpPr>
        <p:spPr>
          <a:xfrm>
            <a:off x="6868718" y="1010159"/>
            <a:ext cx="1660991" cy="626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DE9E0A6-31C2-41E3-A376-875B3A8F103B}"/>
              </a:ext>
            </a:extLst>
          </p:cNvPr>
          <p:cNvSpPr/>
          <p:nvPr/>
        </p:nvSpPr>
        <p:spPr>
          <a:xfrm>
            <a:off x="3392529" y="1019728"/>
            <a:ext cx="1660991" cy="626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709544-45DD-42D5-8A31-087EB2739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98218"/>
              </p:ext>
            </p:extLst>
          </p:nvPr>
        </p:nvGraphicFramePr>
        <p:xfrm>
          <a:off x="479723" y="2130254"/>
          <a:ext cx="8232016" cy="369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685">
                  <a:extLst>
                    <a:ext uri="{9D8B030D-6E8A-4147-A177-3AD203B41FA5}">
                      <a16:colId xmlns:a16="http://schemas.microsoft.com/office/drawing/2014/main" val="1579194672"/>
                    </a:ext>
                  </a:extLst>
                </a:gridCol>
                <a:gridCol w="1789386">
                  <a:extLst>
                    <a:ext uri="{9D8B030D-6E8A-4147-A177-3AD203B41FA5}">
                      <a16:colId xmlns:a16="http://schemas.microsoft.com/office/drawing/2014/main" val="4155436999"/>
                    </a:ext>
                  </a:extLst>
                </a:gridCol>
                <a:gridCol w="1787747">
                  <a:extLst>
                    <a:ext uri="{9D8B030D-6E8A-4147-A177-3AD203B41FA5}">
                      <a16:colId xmlns:a16="http://schemas.microsoft.com/office/drawing/2014/main" val="1913833179"/>
                    </a:ext>
                  </a:extLst>
                </a:gridCol>
                <a:gridCol w="1800198">
                  <a:extLst>
                    <a:ext uri="{9D8B030D-6E8A-4147-A177-3AD203B41FA5}">
                      <a16:colId xmlns:a16="http://schemas.microsoft.com/office/drawing/2014/main" val="308331353"/>
                    </a:ext>
                  </a:extLst>
                </a:gridCol>
              </a:tblGrid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0985"/>
                  </a:ext>
                </a:extLst>
              </a:tr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53320"/>
                  </a:ext>
                </a:extLst>
              </a:tr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8953"/>
                  </a:ext>
                </a:extLst>
              </a:tr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95762"/>
                  </a:ext>
                </a:extLst>
              </a:tr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70203"/>
                  </a:ext>
                </a:extLst>
              </a:tr>
              <a:tr h="6150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5677"/>
                  </a:ext>
                </a:extLst>
              </a:tr>
            </a:tbl>
          </a:graphicData>
        </a:graphic>
      </p:graphicFrame>
      <p:sp>
        <p:nvSpPr>
          <p:cNvPr id="58372" name="AutoShape 4" descr="data:image/png;base64,iVBORw0KGgoAAAANSUhEUgAAAfcAAABkCAMAAACsLolMAAAA5FBMVEX8/vz+//+sJkSqHD6rIUH8/fv8//77+vmpFTqqGz2oDzemADGtKkasHj/05OXgr7SxN1Du0NTUmZ/Lf4rHbnjpy8377+ylACzTmJ2rHTn27+7AXW21Mkr27Ozlw8bv3d7IeYnAani4TV7gtbXv2NmkACa7VWXy39zz3uKsCi7kucDbn6y1RFjCaXPVnqXcq7HVjZ60RVfNipLIeH/LhYy/YGzVnJ7dqavYlZ/w1NLAV2vnxszNhJGiAB3McYC+WGS2QlO7Sljdr660MVCwLkG4SF/BanHBY3m+WXLQkJ/ntsHjwb+iu0RCAAAgAElEQVR4nO1dC3ubuNLOICEJDATf6hiMHQh1UofYGztunMvnuNtme3r2//+fbwS+cM2lm6Q9+2TO7tnWCBB6NaOZ0Whmz/EcSdxZE1eB7f12BI3v8Fgb3hyrb9GXfwc1l+7196U/m/nfr4fXw+/N8Y336BC/OTnNWv2RXkG9u+Rv05t/Aw0G9UaHEI3o3cB17Y+6bszHzm+GPPN8ffYY7ksxfMf9ycQA1KlQFK3pcaRwplBCI+v3Ap4NhsTuP9gnZtXo6h335xC0u4oiGqpc1wGODKqQVfhbLfIQrqi4eBBVONQU0/mtev27EwxMiXs8rCqDP3Xk/pb3Ow0htA2F2lcPdAnCiCq1QbYFY/k72E5p3f2h9LEs1yp5S5XI2byJFR8v/4g/P20431TMwqC3xR176ZwRRTH7mY5Cikp/zHX4gUsP9KNybOBGzszbB9R1GGOL2lXmXfyDhcYKT5FzMtpMDW55nlzZHMezCoqsitfknfJa6qWwGJV/DLfwadjesywn+cFLfsAnbMjhciwehJ9djd9ypYLBV7rDXSrGikJamR6M3Ouh66Pqf32369qhe33vfl+6/7l23eyAwI2PTd2lvME9e6J15d1YlS33UQNRaseVUwgG91RR9P10A2j713a3a5pUCKELoZlaV7fXUwP6/tDAi7TbjdxmbrSZdRtfNLvmcHmSeuLKLAUeH+ZG2F6rRfMJjx9wOLd1fADp1takd7u9/9yOPIdV84HaIidvyPHI72ncmeUShfacVAvmWH1XEEKMyWDHANag7+v4o3JRt3IrK7euxpGGZsL9aGA9ScThWztRWPHV6ljirh1WDop6KhuIg+zsAwiHKLsU13fn7vA6MjXibtav+CLOFTLzihKJgTqK4omUkbwQka9/lwIP4E0pJe6H9bNQW/aamoKLU6s5nU4vmr670nDu6aY/CauYnnma3vh1uO/xKfb4k5Npw6CP46BN1VS/GAML7yRnH4pfgh9+YMYc+EQ5D22bij8r2nJpcSjUqJoXe94Ke4cY5q/DBJUVI0T5ixS2LzQ/xdowltC2S5/J+AwH4RvPrnY2pXaFHwE8g+pHqWvQxrHRxw7HqaNyxwr7jUAQSsT9uMJaws7S3i/EHU4RsW6Og2GADCCOcrfy/1A5GUqfOjIeFM154hdmd78Kd1+yrUIuKq7LEZPX3QLu7RrijvNSEk7BViv1VTDCm2oV4gh+aAoNsl8GOLtIUDH58GJGv4AwQE0TxcNa40N72ft7rlGF0vub0kcAyp/aw9bqi1IB933krVWW39GExhVU5HvFZyQvXbdPubGp0nm6ngI3hl3Oe3t7zjVVbOxUVMFsvEeCLziikZoDEeox7ptfYZSWCHCDuFf1EBqmQubZi8jvKPMqgIcgizsbIIzdzBch9n25ttDOmBdnmzRaUHi+He5sYBdwJ7OCroNj3y3gvkTcy9ekGPdPz8B9op19qFj5HHzUWJqX09Lnwb6mXeIMpHZe8sAgi3u4SONeRxnRqeqOxD2nksa4K9pdqZxGbq2lZwQqLLS4ioDVlM/oNoofAgsip+7gzYAv4D7BDuclevwZ3bxWw5vV/N5+Hu6Or1ct78yjtCeXcLo6LpsZjq+dDw4EKgB5xw07yeC+x9NSDOqS36uWDol7qyDnERpF+GV+bHCJnl4zcMDMEu2B8T+wS7S3X/hIHGAcMTp+Q9xXWdwXGhnml70E9/zC9BjutSfjDvvVHnh28omeg9TpxW3ZiI8M7QAuUR4oV7nLzMrinr0v5vfn4G6L5h1qGppf4tWC70QfZHEv4Xcp7GNF/1t+yULFObrqSS35rTxmOdyZ52vKn4VGMe4FOf9S/I6L212lixC1M3oNoTTRa8VGzPHFKoS+xD3fPzh+UdxX+ufjcwReHBY9wuA/DXfsbwsfQYLc0PBprSn1V6NKyXlxyuEOfUW0CnrH6+IOJ9GX6i0BlAVkCeqFHPFp4WXQpmIGcCXFZ94gyMv57I0/gft0rx1Jjm8Wu7F8Iu577Er6BmpZFxDzItTlxyYO51v57LK4A3dFr7iAvaqcB2tot6vFGyyEdgFQN5QyvYf52qdjYB4ibOZVzBeX8xd876hHy+YfzJ6KO36PdBjNMw+Hkf7NgXZE6eqttkYSvW6hJt50Z1kLjksavQq/g8p5bOraCGeliwdaRFyCHFmEdpG/GNY0qRnwDrJh3sB/YTkfiSZn8Y6loi1yn/Z0ft9jH6SOmt1Yhjtd7j/gJ+pVXoyXphh36k5Go/5oNPku7KMSAF4Dd+A349tpn4XDYR2Ahzchjx/FePaJcB27wuAKl3Aa5DbdYCkUqSNBF8HIq4Zs8NJ6nZymE1M6D3OKNxxqT8V9D6T/MSOcmKVrfbYHl5pC794Md7neiI+dmi50nSj2vFEl55+L+4NyHk5886MQRiNykdtHfmQHh3Jfgk/OslMe7eZ4ANW5XFovs/IxRDCkdQZfqUL8vNfhYdyfa8fZInZr8IacgMok28nmM3A//iR1hJRRCWM9OGEoCWQoxNOdnP+IYn4n/lG/fzSeDQ2Nmub5KK/YvTy/w6jnh8e4oImZA853e9k8pyLqA+q7NTs7pKbSkWMRB4hQO7v+TTUj7hXcodCa5yBey3l5PfbUci998fl6nUhC+PiBNMVIRjODi6fjvseR0+h1qjkf6rFPCs6IohV111ehRK87WK/v7RlOZSqaOafUi/M77Juoq6GUtlGz8L7PLQArsMXXI1Vt6EYaW/ZBo135A1psyPB6xucW3uO0iSOFlgQXgZwPNeH3Y8eJ98Gt8CzNoz8h57XEc8v4VHK8PUpvzk/F03FXb1Gep7Yf4earEm/qSHOUDt9Gs1vjvtXnL6U7Uj/LAv/S/A6jbzPUkUJ7daQy/kPHMWBWcHQtepfWoR5lmoaE9uKhYEdSpU/Lbd4QNNkFAzmUeQ9/jLviH84Ol77vX9uk/SK474Hzl5CbGKnxeBbue/E+Yco6Wogg9pQx6ZY0jt6E4fN+WnUkFdY1G20bvSzuzLFxusONbQ8kALaOWMKgd3y8EmZU62VV3RGhKycZFVf2bKdRodVLVgk40EAkerkOxnKedj4idVB9IUp6HfgJOU+GzubFrlTNeimWPX0G7vC3xH17EduK9bv4hUCz5E1M+Dzue4nvS89sgryw/Q6H+hi8P2pNFdQ9daxrqMlBXZzAsdvqq1l7Ak4JcZPxhn25sAZbUQQLXV9DjQYwApGLh1nb76rjWFbYn66+pfvzE/y+xX0PPBmORnfAw6n+DNxvUFPpbUcTRkKseRxu5AJSGWjwkpT3z0vdVEoxpZ3/jBfjd7xohwPfPorVR3Vc06XlPekhoJ6afxxMCWmtx5vLNYhebt//bevvhBuEWExyuJ+s9bpk+31/lQbyJ+x3Emx1cDiWsTzkbgMRauTPwL1tphcl3hQGX0cjyvmkX5be9cJU4HeUuPFO8yzd6EVxVxvibhIFg/Vfj2dDHAPVlVFQJTseTUI2IXDwWZfxFetdI5jo+mYnAUI9jgbP3prx2zBrmFk/no17j37Z2V4Q9kjcF9j25Rn8LlJ6HfO+0t54PD7Ff8eNIarVeef9q1CR36W6JCV9aoV/UTkfh/AZ052XgHO5vH8sd01Ld93BGgFc0OUKv97FdIZiu3HILFMprIw5P63j/0PcSZS2uesyuku7T0xe2H8G7kyq7fNN12W4EDW1hEwqnfePnQp7CSryewKako4Xe1F+R1ah53/novLg0CgPMnLmVJ9sEFDjFT6JBoIJpZc73Sj2QmQ3ynL7MllH4PP9Nj1qZzbw2/EkPIvnL/xXz++/P6zPa9swXrgnq/Hl5XiC7I7/OaeK5v8a3Jk1z21+vSzudbPoSg+VM6+sMUrnVMQiyLgfpSYdeszzxU7FYx5eoLm4gbx/Pqsv/oScz+CexE4qtCknG4xq3SfjruK4mZ83msGJEFN1d97gEteA3hvswkMR9xjQzG7ji8p5aGskFxTNnENRviEhN95TgT7xCQn6Rd2LN4xTM9PBqUqjLO7sZfdlerSXnZrwd00C/4eKy9SRbj4Zd/6F7tQ6WGhmiqHYh45UXV+f4fNxlfFv+NmZuOSX5vd83AHacvN8dNy68Y1NU8EIzJOhiSaOi/Nd66YgdWQci5Hdpn3h/fcezR/Bg78lx+tTOQtrRdwLgWmbbnUUMt99kHDTd6I+o5hnr3/WrxR3GVsuFq+F++CcZhdzmJhV0fEwMjJ+uDiiisw9uNFFerHgC9RFu9lIqyfwe8UZnQrcuwUXarwdr19ytCNL+L0cd+ljqm2WLuh/zYai44fld2lfhUpxn0h9vv8k3CviadsPxFE7M42e7Y6lAcJuXlZMcNinNHOShkt3ojICV/uW5u74UI3efy7uTum1p+OuHsVxkkfQLsG9Vi7neUB3h7b5D2FkpgfzAtTsXj/sJnsucv2b5Pfah7wdVxo/Py1/6kO4w0ihEniQZ0UBrJlZ/Z3qWMtsXa0Z3h9RkfEooiGFuE8e0udznZC417IXdxpgHD9fwP1T8Vkw1lGhNPqDMn4vj7fBmVzbQM2sgATZp8oZTO+fdr7sHxAMlEJoutzlEBm/zSAo0+uWctswu2e79Z9JvS7beb4dR3WqK8Qch5bnWfWmXrOrg0z4VOxM3bgrzjB2kdJVRqhDX+5dT7P6fJjHnafc0e3CeRm2ZWdoEIW4Bdw7JWjABOUlNccii/sJ2he1spMxcBIQsh1uNtLzUcJQt2nGiH4dis+/k2bejqO9jJ9W4i7yx0Fj3LN3huspDn0bRzWjZvHUhorTFJQKY+j796Yu/H71MTrU10g2cFmdSEGvmFknDfTleZNlFvd6Dnfo13csLY/8Zc9O89bWXvyB1sF17rxMj5Yeq+KXsj+GksEd5HmZMvDQciFkN5FVn9Ty4d8y4pYGr51gCkJ58HmW8Uj0lZwUjc9JdY9yXZGBv7k7F5PNPomRO3WIEi2lnTlHQU2eENVrnbO/H0iog1Y6yU6txN2HA51ddeKFha6yv0mnvZKCQ13sDvbH5+P09FSG8HyL+7TkfBziXhYLw/jnTjwRM7jL83EljnbgLZPY28cwr0t7hTbjwox8BYK23IW5SxkOcHJPRCtjScQJJfT8KQ9+HceNpLUrez2QIPfKRSZGYhKkv4TB8eVFs9nofyjmpUg3swKawz0+0VM4Shb3ENfrjOwfZaPqwRumdk73ab6H060DX71A3Hs53M283ri98ll6V3O4R/LMaL6hWg8E+bKLbUhihfPf7Enf4/yVcWdSIZJbmBvDAk6GQv8rmwUCQgljPkNcvD2W4jtUzDemdowNne9cZGC5yxxSCT0szuSL87hLhVjpFGIshoUA53hTnl5snWF83NtpiLCQasLQk11I9utG9tZT5cjg3W72tfxTeu8/e2mMRkYWd3nMkZ5bqc9jwMOFIpRmypLxVrRkLsWhw68dfiFTAslN38sw2QscjAPdnOaSf0BbL56WRCElZ8z8yEuGVR2MjU28KxzEZ5cP1g8FfuPXyi39hzsHpwJZ28nODhjVaJB7WKxAI4/2UzMJZnHygdtRu14P6/1JM3UAjEEz7uF8clM/sU4G9dGPqLbZx4XBdUHUQl2Xwa7lnhh+qdEs7nGODu1sf7B1wJ6MppFe+9LfCVLgFzSnBK1fJY3D4OoVl3jA5Z1KImY0bN3eNl1b1IbtXFwl8CXqYdQMswlu0IShUj27d+d+azm/i6g4SyLQkLs1ec20h3ip5c8DW6uwZh8g9cPJmGqEmK2+l+kRv+sUuGRkCpliozcbDbxk38bbt/EXQgT9aiMZVOizXeDE5qJm2HYURbYhtM563eXWVKb3EMGNt1E9wKnLlB/i4uRDmcXJ9j53UrgDb9+L5NXR3bJ5u1jcLl2b6nqw72xXNf6h3pKZA5dOPooVTjry3lXD4xV+pX9K3jKwo/MguI9wXNCopkbkT9u5Sc3qzaF9j43ujevlYtMT74/rFf4YBDhmeDOSYhh27FiG0fI+kpfO8VovvqQYtvtck5TVh8N5azabtc7c4UHWbGgUHC6Dy4NpM2k7lN4IGM/ns1l8tz938Uckt79uLC+24ot//XW2vbq2EJwmztUZPutsPneTyQqL+fxMtp/P5838Mfvkifu7E37Q9+PWLd8dBjij4s8P3FnjOMU31u1cvka+pZkbGWjIXv91djY/q78Oy/O2FIGD4zBs9/v9o9Gof8yLosy7wUbH2KiOzTe483o7xB/x53q7L+/G2/vthN1P2vXkkrxDXurjk63ndw/XjngBUUHN6waFtmwrUNc5dnd/V2X+XcuyUA5sh1Fdr/oqU9Uk4NbaBdMkr5X/r261nu3DKpBQrXToyjqVl2Mdh8kItAdOVplhsHkNKzwyeZH6jGxgz6XkxY/lHUs3Kv1xS2z7TcBY2aVfRqzcbmDbi8VgH7b3xMRzqScV3vqzn/+QlfNO7/RO7/RO7/RO7/RO7/RO7/RO7/TLiMXxN3uquvnzO/37CYBbg3A0OV3cTqeN/VF9YDmVbqR3+pcQQDia/sfWOkmydiRhDw8b+/12+F405l9LADetiNQ6ndX3w+a0OXNXn2o6IZqghn3/BicI3ulXEON1V+hKsLjiW1c+DydntoxhoebbJWx9p7ck8KaapvujbIwdgBo2Ihm68Fbp3N7pTQkGS0HoZ6+ovsNe2NLlAYnS+wo7ly/VIfaszbPXMjvYv1yhhZMhIVG/fE8bnAuhVBw5Oc6FWtb5ejO1SOl21Vc2l52b0ei/9eoaR+nWe1775nXON3j1+ms89nchsFZaZekOuQbMaWk4MbSzRxKgbXSv/eaPxunn09Nx/L/kP+Px4vZ7FEcqO4vZ4ez2h/zx9OAPSbfLKB1Ou8fUk4X98SMqmJ2O6S4eSScGzn8DU+t8LElO/c+IWYfdTufLv5nhHV9UJwfYk+FQRnn2xmYtk5MUJgolui6NQMSsJiuHyf/GRiEuI19lGx629wMdL9WS/FbYjGTquTBnsqpF08n+ZWNOiVZZ3mr9SsvvTm/6PtFeXPN0GopSWYWhgv6nFgYYa4p+8QC7QN0ulaP8G80GOR8I/Uvrdjo9+Pz54LOsORLgHw6m02lrqOtklTwM4uBmMb1qIx1NLmw9c36WL5TahQwzY6r3dyCGpcUttj2zXL2Bba8i/cXTjgFfUePkWVIErEWjNG3E70jyiAsNHhSn/Lzs++UZSD2Vu4p531fHSdYq+S9eJT6Po+JV/OfP1SYPosydoXRHiebGGD8QqQOXMNbFYhsn5gTuQx1jnl+7kDoAnOWTaP1zgpN10t2nkzfTX74fr0VOUyjm5MEmMC2bxeCSTLUnCINUJqA17pu/Mjgabv7ozYkidklTwvsUtp5OglRo+/6D6UL5QhjxEQMYT188RQFcUvq8QxPyKCX9X8FdJhaij6yieyUVt2QSappJSgrtP9KxrDHuqYxj9eU2HZafxp1Zy1TI+6WeToPGPjwkiCA09PXJHF7Ww39GzqEYPq+uFIRRLXj1k9MvRHAoFC1fsOxJN45lYSczdfwmWygqy+/IyaM07t2dR4DXUzLDJ5n0FNx/QNKCL8xXSxcO9UhcPCeQd0/Gw1/+RJj6ryFHHgb6CWUY0aMXAaXDipHP83vKqeMs0/ye8fY4d1T/O3Mmp7oHENbE7ettGE30QoWkkj7kjlr8z+xbx4dVf6Z8EmrlvWN5XrXClVfg9x05h1oG9/Qll4qn1uGGCy1XKf0lyfkuokc74vzMMZTfguCQFKoIPIl4Q5/LopaFY7KbBz+Me7d8unAXbYunqWjMG5J8vZOXIzjplpTNyndhUssnI/hfIT4s5Cl4EjHvvnYE0iIzyzWZn+N3XN8V/WmrDoy+ioLRXnT7Vhx42f5cdl2aoQtRckQW+556I3OomUvZVvKk8vc+mG7g9Skua0OHPyHm+7VvHxhcVKdQ+zncZT6sbr/sUrYd0kIo+9lYIABrMMicHQdubZz8TjqrrWoN1qd1B4N8H4EP8GKP3OWLVSHVa+6upCfc1nwnfeDbGeQyKnLsTzotq/xB3s/wvRWFyN+G4sRHxdLdT7hxKVoc0cdVorxc+s/J+TiHMV09Bjy/GY8bATWaMnn0Vt5A+OO6F/np+hPhj+H6LC2fzsJdw4YbobkIfOLfB5PM7g84o+a9vZwIkU2PAryPrzrUW5uUUc7JqKddXIXhemIxwBvTfmvG+xeBfX+brmRye32PHw7exI3c0SMf+ZoUJ8D5GdwdvSarFvNviqKXb9o8gHsTca9wiUBLxEVjHu6R5/7fxxpVhCxi0d0mn7+0/28aToW92SxiMI40kmSsgJvup21O0pFdI/pMBe+QLiORURKg7tLOuO0aqWoG8mcYDUVHHxr6WpPkt18iQ6GGbdvzRHJYh4YmUpKT8amh71+d6Zsk6XuwMHSifwYYXH9rGlrw4Ce+LsG+xL0qicv6FOn6NGnmvlM9LhoJFyKTSTX95Efk/O7v6bQCzAtk4pPO4kFHDOOcT4Q2VfG/G68Ab3aMPoDjbtIqMK9l3OHHJbCshLsR9D+6s4Yw2xBG7ge4FamdSMYPatrcA5hQLZ0pCqzv3alVnxPyfa0CO6entyt6ftA4XcRn0pGB7lZU3zkswVnVzi2AkOrromtOy5g2lSiEm9oFV4P1fsWvoRj3qvUdrBt5Lj8chGG93m5nbPG5nhSMk2lHgjIF6PH1fUPhfqZVfxUXeM/X0soR40uSSRDPF4SOcS0Ff83AzPOHYV/RPic5IHSxlufQD/qoncy9MJg54Plivv0w5jUJaaGCAGPTTIUUwsmdPUKePzJ2234AbVubbhgC+vbYCchd6lHfhfRlMk9ZzyCYzENUX1poAB9wcBTSeuj7XpkS3Cv0eRgtr237PrgOgnv7upnePanbZuKIdgJanrf5EdzNw0lM4/E0yDlfRjKkTzHdh1OIOT3aTS/MfQMZFXvI5+u9W770rb2pEDJxHvNcsvFFs5MBgK9/toY+Mnb9ayrhN/gaieR8402RLjBmud2+GnsoU25pmdBy+zfY77O2JnblFPmBGWehZCd0LXFU1OQsv3YUrn5w1AX0Ql6yt6QEd7vCGYpSdPCXzJBDoj5PS2NobMZFfr3ml1jcj+CuUBNJ0zSh1S5zmcqOuhJ4QsvyTG4btWvpHGqyppUmHbwQ3pNE/qihB1Yv0V2Qf3d+BiYrp0X92R0uJfyHEDvwFjqNEzPjCqCdbTvFnGVNzmyZav+v3a+eq6Uq5aCSeJhaMZCpSZyWH0ZUW9flwffemN+8QGbKh2ti/EqXT5zQUjGqWStJSEcyETHpkltxOs8yf98juNNWY3ywmF40faNg0sGNXOMVquxXO8zgD5HOQwk/dHKdCHRlk1gTx3mcVLqSnTRSqiKMNX9he7JankFWWy1flm6Ln6meCrGTYXDbifNEsZGZeiXUuxkLVvrzd44e7hKRLDBNc1dUnN/Wpv5criM3JJuR8q0pKUv70OahdOzka7pDW9mMS1w+UiyKgXCP2XGb9d3ZLyRa3mPhPMnqVi0KISBGusSnQpOoHT4Vu4TiEJEvUhQ5rpaJMPB8rRWXG5R1xzYAywSc5CJWWgY9KrZ5VVEXSOqjO9dESe0gTYWe1vjVsbZbBKTaoycLzJxo28nifTVmSXmyplZRz+WtSCYfRCWqOoARZLGT3A4FX4juMZe6NP47pqULxSN23JbJgc9LUgZ+OJO5TalRJeqZZ+CyufOY/FdPqhqCFZBtqkEcfT3OqTX9ZotU2Q5kf6WXVIJdkd5mPqgTnBzxJhMu83QbWMecTdXYhkg9hEEvU7WBWddiV0MaZlpiJEH/61axkAn/7Jhf4ORe+G9VYb6c4nyJhZKu6QZ+AXdZcot0ZVpboYuulit+tLnvqXYcPy0BF9TFNylnvnnlHcNlM6VEybq0ybY9G+l0uJkPaKNJ7oLxqvEtndNWbQgax/FAX2x3+2WRrHXK50XPllJgnfpxEevlsqAi7e4eAvVa3IGtaBnVUhvIai8pnh2Ln4vtPUNC4rkBOMV+8YkESPKjVvcixj27gOM3Etff0GFU6vF7sr9ODcsc/IxfyhoS5LYiuHtB0nUCHJckujUfEn3zLcwayirX6n7Ub4oA2Cb7OXMiun79oWZv0lGihk1ie1bd7y1MRBgs6XSFMBBnssBaGBjkLBVGciF6qBXVN043fi1rpa6dHGi001U8sUKb2hvliQ1o4gySNt75B/ZLgWcfpEBFo7WqgSy0klP8wCW90PG89T9/6oWSMnvPwL1i54Sp+9JlWxEJxH2R2vhnVqDFSjwyMPmyrQw2khYmTFYjR8YB8vF6QsCNniS1l3WsmxxOEvN6SRIdcNSbTPW5A9Y8Lnc/ERqqb2jKTQ0x2QNnPVDeUPgO6nLj9azBJWUM0E9EF0qjJEE4Wwh9m/AYTtfKHLTlXp/6a2PzYSlVKFG5A5/we9pDwjxTzHbuNMZl5vxCnZNn+Ouq3nwgUPUoVTklF6b2f9lxIFpSjYJA24X6O01x78GlMoFL/aulNsz1FMKZnETwolqPQuMmWeTgmwzsQ1OrO3V6OE28eazEozKHYwNW1JhIv4B1lkQiQt8wL6FPNxuC0BS9Yxh92+BuxtmjwTLJaquFOP7G0GsK3YPJ+aMj8JoEVzKtMf1SZVXIku5ZfoeGllHBY19tIf3p4/r8Yz1jvIXzozQ+WppcaWeRM4xDX9WFMLa7HShjydxqKiMG92J2PDPWnnX2QUvYTlqjc2/STWYWF+KzCs64M+V90euHSuxWhxOpmPNRb8xnetNpK7cJjOpUsy+nnU00JzuxxcVguqmIDHUqS6cCd/XzrVRCFS/xATJLJ01v+u0Xn8VxDuXBx1qVKZfwexp3x9cynlkIzZJ83T+3H5ch1jdwBSqLwkDDPFOuGW51FPt8YtA/dxG8I6H0VvYIoG7QYBW1N20nerJ4oD1Oh61NjE6z2XwAAARmSURBVBniPub9ZW3qwK1m+8o8/kRZM4FcNlf7EJ6T+e2ndVnVpNCPvtjsscKY0mF0frMJGeMruYB4tyLYvFUaQXpSwgY1Rdoa2o9vNr8uQT+ut1gVUpus7+kA6RtbZKuayGKBhXLp1biv42kf7xnaRpSUBtDjXM2UvmNWV/jjpdbrpwzSow7VZaVoHGfyyT3e/Mx9PTHw+aFOaqvNHXCtR2dGd8IZ+IJ8nHmQqACfKKmdhUwu2XptsgYarnpEXx1tFztU1ERnlgoLHnXMi8a8drcpuiy7eN9JTt/gYkQ6d+Er5bh+OqkHcoVHmVgKfIHf0QrKMbfM8k57Oc0O2eph3Mvexq3MDfwwX9Vm/QTLzpUBgg/NIPD30zEOzGoFMU64gsty9tuHNs/WXzoK5kfb32XzYUOajXAUtNqb0Bn+OfkLC8+GB1ujknnNu8vUmXF+EFwcZ6Jt2v6XYNZP/cSsM3/t4lxkr/wqQn6NVbtWKfB53NE6IudZLGQR0UJ0lIyceQD3rJzfOrQOM2oCb2oFORI3vxH5wi9oQan5xO2bvWPIXslkt04332SehvQxt81fQGWZqhXZ0NlCDiAAnmvCYGvr53v6iwjClfTNiFKOz+t1cKMVNtxl5UK6yt0X41624cO8sxy/w3oSMOt7BndUBEr1ebbQv72Ed7tS1D5FBj/SgapE6b8TQTuSHK8FNyWJD/Jy/lArFN5ESxk1w1xlqUU17qgUif3MD2vcB/cZbW0wJFGZgQlRpqzeO/0swUlLSOVOb1p5EQRnGb2OOXp23zsmfk4VepeNU7vVFFpa3CI+F6mnvayTda0jGESZqkcTc+fkzDyg0/2JiP93KhI4B0a8yEeTUM2sY4NzmuZ3aOj52mHy16nIm3JyfaClB8yYJT27O88POG5j49+MUpkU5C64XXYaB8a1+a/d1fj3EFPbZzpBrtXuD/etbQyUNXGlV4dutjxhsKJiUcQ91GW4Vlo/gCh7ajJ1ZSA9RcrnTeKssLkpOo9Ik2iUqEP4e6Br+a26JKhpnqtA+07/gJh6dWeYhFJCe9F/bheLg9vlvYF/05RV4htTVR66GhWzotrDV3ijNhxwNbmmqic1WeRq4Wx+2ZLKT+MCWNQeun7r+/XKoJ2rrZzHx7gjz+FOu2noQTsHL7+VUch1w62oMvxOP0OghmP/XNFlpS4Rp6tEMoYXR4mlCjeNpW1Hq6jXHOdLL9VlibCeYrYWbQkz/+9FFJcF6w1vF2HGmrFOW70ovtSjZlfgOzRttbWWJ64pi5Z2zdpHPTiw8scO9z+u+o7Vor82ZuFfR2iVOmH/cuoPo1XPWH1x/YOj/mDr2gj7/Xa7fiWLXuW376y6zFoiKzYNYtzb2PLqqh7/lo0j8/Ah9fhSXOAqLnMV7kxbq/+5OR8O3VljNCgYF9DvkN7hfPUEH+87PZNwBeVxQS8kx1HTLoxUZaqS2zIFmx6oYJWvfVXwnshyY/jmMt8Gb/To6uDkRT7019P/A6WuQXU47RW7AAAAAElFTkSuQmCC"/>
          <p:cNvSpPr>
            <a:spLocks noChangeAspect="1" noChangeArrowheads="1"/>
          </p:cNvSpPr>
          <p:nvPr/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FE9CBD4-082B-4378-B28F-17D13761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678" y="208192"/>
            <a:ext cx="5806725" cy="437439"/>
          </a:xfrm>
          <a:ln>
            <a:noFill/>
          </a:ln>
        </p:spPr>
        <p:txBody>
          <a:bodyPr vert="horz" lIns="91430" tIns="45715" rIns="91430" bIns="45715" rtlCol="0">
            <a:normAutofit fontScale="85000" lnSpcReduction="20000"/>
          </a:bodyPr>
          <a:lstStyle/>
          <a:p>
            <a:pPr algn="ctr">
              <a:buNone/>
            </a:pPr>
            <a:r>
              <a:rPr lang="en-US" dirty="0"/>
              <a:t>Three main common goals </a:t>
            </a:r>
            <a:r>
              <a:rPr lang="en-ZA" dirty="0">
                <a:solidFill>
                  <a:prstClr val="black"/>
                </a:solidFill>
              </a:rPr>
              <a:t>2019-21</a:t>
            </a:r>
            <a:r>
              <a:rPr lang="en-US" dirty="0"/>
              <a:t>: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8553D-33B4-4CCA-A68A-1157A7D71C12}"/>
              </a:ext>
            </a:extLst>
          </p:cNvPr>
          <p:cNvSpPr/>
          <p:nvPr/>
        </p:nvSpPr>
        <p:spPr>
          <a:xfrm>
            <a:off x="36512" y="6225645"/>
            <a:ext cx="7020272" cy="587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6" descr="https://depts.washington.edu/start/drupal/sites/default/files/images/logo_BMG_0.preview.gif">
            <a:extLst>
              <a:ext uri="{FF2B5EF4-FFF2-40B4-BE49-F238E27FC236}">
                <a16:creationId xmlns:a16="http://schemas.microsoft.com/office/drawing/2014/main" id="{2F0B4E51-F85B-4B70-BACA-27804CC8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01" y="6405052"/>
            <a:ext cx="1472809" cy="294562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3580643-96CD-456E-A0F1-BE234361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86" y="6392953"/>
            <a:ext cx="792088" cy="30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4EF6AD8-01B0-48D7-A918-AF1D0F8E2F09}"/>
              </a:ext>
            </a:extLst>
          </p:cNvPr>
          <p:cNvSpPr txBox="1">
            <a:spLocks/>
          </p:cNvSpPr>
          <p:nvPr/>
        </p:nvSpPr>
        <p:spPr>
          <a:xfrm>
            <a:off x="6781122" y="6393107"/>
            <a:ext cx="2133600" cy="30150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fr-FR"/>
            </a:defPPr>
            <a:lvl1pPr marL="0" algn="r" defTabSz="91430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270D4B-9C81-4B52-885A-DB2E7C61ED88}" type="slidenum">
              <a:rPr lang="fr-CH" smtClean="0">
                <a:solidFill>
                  <a:prstClr val="black"/>
                </a:solidFill>
              </a:rPr>
              <a:pPr/>
              <a:t>14</a:t>
            </a:fld>
            <a:endParaRPr lang="fr-CH" dirty="0">
              <a:solidFill>
                <a:prstClr val="black"/>
              </a:solidFill>
            </a:endParaRPr>
          </a:p>
        </p:txBody>
      </p:sp>
      <p:pic>
        <p:nvPicPr>
          <p:cNvPr id="16" name="Picture 2" descr="http://www.dcvmn.org/sites/all/themes/dvcmn_theme/img/logo.png">
            <a:extLst>
              <a:ext uri="{FF2B5EF4-FFF2-40B4-BE49-F238E27FC236}">
                <a16:creationId xmlns:a16="http://schemas.microsoft.com/office/drawing/2014/main" id="{0E965B9D-AB96-4B77-B41A-919B15964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42492"/>
          <a:stretch/>
        </p:blipFill>
        <p:spPr bwMode="auto">
          <a:xfrm>
            <a:off x="2226483" y="6379183"/>
            <a:ext cx="1146391" cy="294562"/>
          </a:xfrm>
          <a:prstGeom prst="rect">
            <a:avLst/>
          </a:prstGeom>
          <a:noFill/>
        </p:spPr>
      </p:pic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4A635F67-9636-4433-8BB7-BD3FD0A2E72E}"/>
              </a:ext>
            </a:extLst>
          </p:cNvPr>
          <p:cNvSpPr/>
          <p:nvPr/>
        </p:nvSpPr>
        <p:spPr>
          <a:xfrm rot="16200000">
            <a:off x="8304610" y="6010497"/>
            <a:ext cx="587730" cy="1018026"/>
          </a:xfrm>
          <a:prstGeom prst="flowChartOffpageConnector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F7BED6-FFF5-4D0C-AD35-7C316E14D3DC}"/>
              </a:ext>
            </a:extLst>
          </p:cNvPr>
          <p:cNvSpPr/>
          <p:nvPr/>
        </p:nvSpPr>
        <p:spPr>
          <a:xfrm>
            <a:off x="7114689" y="6225644"/>
            <a:ext cx="473506" cy="587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19801-9C8C-4959-8F81-E33BBD63E2C1}"/>
              </a:ext>
            </a:extLst>
          </p:cNvPr>
          <p:cNvSpPr/>
          <p:nvPr/>
        </p:nvSpPr>
        <p:spPr>
          <a:xfrm>
            <a:off x="7920880" y="6225644"/>
            <a:ext cx="98438" cy="587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2FCDE2-727B-40A4-92F7-31008CC6A74A}"/>
              </a:ext>
            </a:extLst>
          </p:cNvPr>
          <p:cNvSpPr/>
          <p:nvPr/>
        </p:nvSpPr>
        <p:spPr>
          <a:xfrm>
            <a:off x="7632108" y="6225643"/>
            <a:ext cx="215815" cy="5877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5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5BE1378C-4867-4572-9B2B-05FD594E2CC8}"/>
              </a:ext>
            </a:extLst>
          </p:cNvPr>
          <p:cNvSpPr txBox="1"/>
          <p:nvPr/>
        </p:nvSpPr>
        <p:spPr>
          <a:xfrm>
            <a:off x="3406100" y="1106484"/>
            <a:ext cx="166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prstClr val="black"/>
                </a:solidFill>
                <a:latin typeface="Helvetica Light"/>
              </a:rPr>
              <a:t>Build capability, delivery</a:t>
            </a:r>
            <a:endParaRPr lang="en-ZA" sz="1200" dirty="0">
              <a:solidFill>
                <a:prstClr val="white"/>
              </a:solidFill>
              <a:latin typeface="Helvetica Light"/>
            </a:endParaRPr>
          </a:p>
        </p:txBody>
      </p:sp>
      <p:pic>
        <p:nvPicPr>
          <p:cNvPr id="33" name="Picture 2" descr="http://www.dcvmn.org/sites/all/themes/dvcmn_theme/img/logo.png">
            <a:extLst>
              <a:ext uri="{FF2B5EF4-FFF2-40B4-BE49-F238E27FC236}">
                <a16:creationId xmlns:a16="http://schemas.microsoft.com/office/drawing/2014/main" id="{5F15718B-073B-427E-B44D-94906C79F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42492"/>
          <a:stretch/>
        </p:blipFill>
        <p:spPr bwMode="auto">
          <a:xfrm>
            <a:off x="147572" y="141040"/>
            <a:ext cx="1025985" cy="263624"/>
          </a:xfrm>
          <a:prstGeom prst="rect">
            <a:avLst/>
          </a:prstGeom>
          <a:noFill/>
        </p:spPr>
      </p:pic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A2AB1C6D-3392-446A-82A9-2CBF9C67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4810" y="6347321"/>
            <a:ext cx="1833538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 - DRAFT – 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FOR INTERNAL USE ONLY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F664AB8A-5773-4B7D-95E4-235F773A31E8}"/>
              </a:ext>
            </a:extLst>
          </p:cNvPr>
          <p:cNvSpPr txBox="1">
            <a:spLocks/>
          </p:cNvSpPr>
          <p:nvPr/>
        </p:nvSpPr>
        <p:spPr>
          <a:xfrm>
            <a:off x="477727" y="1628800"/>
            <a:ext cx="2654114" cy="521134"/>
          </a:xfrm>
          <a:prstGeom prst="rect">
            <a:avLst/>
          </a:prstGeom>
          <a:ln>
            <a:noFill/>
          </a:ln>
        </p:spPr>
        <p:txBody>
          <a:bodyPr vert="horz" lIns="91430" tIns="45715" rIns="91430" bIns="45715" rtlCol="0">
            <a:normAutofit/>
          </a:bodyPr>
          <a:lstStyle>
            <a:lvl1pPr marL="342865" indent="-342865" algn="ctr">
              <a:spcBef>
                <a:spcPct val="20000"/>
              </a:spcBef>
              <a:buFont typeface="Arial" pitchFamily="34" charset="0"/>
              <a:buNone/>
              <a:defRPr sz="2300"/>
            </a:lvl1pPr>
            <a:lvl2pPr marL="742873" indent="-28572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882" indent="-228577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034" indent="-228577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187" indent="-228577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340" indent="-22857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492" indent="-22857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645" indent="-22857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5797" indent="-22857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 defTabSz="914305"/>
            <a:r>
              <a:rPr lang="en-ZA" sz="2200" dirty="0">
                <a:solidFill>
                  <a:prstClr val="black"/>
                </a:solidFill>
              </a:rPr>
              <a:t>Through 6 initiatives: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04EA29-29E9-479E-AB12-3EAE8D78AFD9}"/>
              </a:ext>
            </a:extLst>
          </p:cNvPr>
          <p:cNvSpPr/>
          <p:nvPr/>
        </p:nvSpPr>
        <p:spPr>
          <a:xfrm>
            <a:off x="3406100" y="710199"/>
            <a:ext cx="449783" cy="4485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23" name="TextBox 84">
            <a:extLst>
              <a:ext uri="{FF2B5EF4-FFF2-40B4-BE49-F238E27FC236}">
                <a16:creationId xmlns:a16="http://schemas.microsoft.com/office/drawing/2014/main" id="{C07363C3-C490-4AB7-B469-12B777FC84F1}"/>
              </a:ext>
            </a:extLst>
          </p:cNvPr>
          <p:cNvSpPr txBox="1"/>
          <p:nvPr/>
        </p:nvSpPr>
        <p:spPr>
          <a:xfrm>
            <a:off x="3293390" y="806730"/>
            <a:ext cx="576064" cy="28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1600" b="1" spc="141" dirty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01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EAB42A8-A5BC-48E7-AE30-9A8FA8800720}"/>
              </a:ext>
            </a:extLst>
          </p:cNvPr>
          <p:cNvSpPr/>
          <p:nvPr/>
        </p:nvSpPr>
        <p:spPr>
          <a:xfrm>
            <a:off x="5130619" y="716040"/>
            <a:ext cx="449783" cy="4485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 b="1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75" name="TextBox 84">
            <a:extLst>
              <a:ext uri="{FF2B5EF4-FFF2-40B4-BE49-F238E27FC236}">
                <a16:creationId xmlns:a16="http://schemas.microsoft.com/office/drawing/2014/main" id="{9002637A-0EE8-45D1-93F3-E28D20775BBE}"/>
              </a:ext>
            </a:extLst>
          </p:cNvPr>
          <p:cNvSpPr txBox="1"/>
          <p:nvPr/>
        </p:nvSpPr>
        <p:spPr>
          <a:xfrm>
            <a:off x="5004338" y="812590"/>
            <a:ext cx="576064" cy="28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1600" b="1" spc="141" dirty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02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6509811-D03A-425B-B884-E990B86C22FD}"/>
              </a:ext>
            </a:extLst>
          </p:cNvPr>
          <p:cNvSpPr/>
          <p:nvPr/>
        </p:nvSpPr>
        <p:spPr>
          <a:xfrm>
            <a:off x="6869921" y="716563"/>
            <a:ext cx="449783" cy="448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 b="1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77" name="TextBox 84">
            <a:extLst>
              <a:ext uri="{FF2B5EF4-FFF2-40B4-BE49-F238E27FC236}">
                <a16:creationId xmlns:a16="http://schemas.microsoft.com/office/drawing/2014/main" id="{380758B1-7D58-4CA0-9748-59537346F417}"/>
              </a:ext>
            </a:extLst>
          </p:cNvPr>
          <p:cNvSpPr txBox="1"/>
          <p:nvPr/>
        </p:nvSpPr>
        <p:spPr>
          <a:xfrm>
            <a:off x="6743640" y="817704"/>
            <a:ext cx="576064" cy="28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1600" b="1" spc="141" dirty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03</a:t>
            </a: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36ADD80-28F2-49B2-9EC4-4CE123270193}"/>
              </a:ext>
            </a:extLst>
          </p:cNvPr>
          <p:cNvSpPr/>
          <p:nvPr/>
        </p:nvSpPr>
        <p:spPr>
          <a:xfrm rot="7200000">
            <a:off x="631639" y="2850413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2B0445B-311A-4312-A44F-A1A5E4332F11}"/>
              </a:ext>
            </a:extLst>
          </p:cNvPr>
          <p:cNvSpPr/>
          <p:nvPr/>
        </p:nvSpPr>
        <p:spPr>
          <a:xfrm>
            <a:off x="1187624" y="2731934"/>
            <a:ext cx="2226882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2. Sharing best practices</a:t>
            </a:r>
          </a:p>
        </p:txBody>
      </p:sp>
      <p:sp>
        <p:nvSpPr>
          <p:cNvPr id="122" name="Freeform 34">
            <a:extLst>
              <a:ext uri="{FF2B5EF4-FFF2-40B4-BE49-F238E27FC236}">
                <a16:creationId xmlns:a16="http://schemas.microsoft.com/office/drawing/2014/main" id="{B3778A76-37BC-4659-A64F-22730EC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07" y="1869150"/>
            <a:ext cx="254485" cy="305650"/>
          </a:xfrm>
          <a:custGeom>
            <a:avLst/>
            <a:gdLst>
              <a:gd name="T0" fmla="*/ 207002 w 602"/>
              <a:gd name="T1" fmla="*/ 40594 h 601"/>
              <a:gd name="T2" fmla="*/ 207002 w 602"/>
              <a:gd name="T3" fmla="*/ 40594 h 601"/>
              <a:gd name="T4" fmla="*/ 196526 w 602"/>
              <a:gd name="T5" fmla="*/ 40594 h 601"/>
              <a:gd name="T6" fmla="*/ 196526 w 602"/>
              <a:gd name="T7" fmla="*/ 96275 h 601"/>
              <a:gd name="T8" fmla="*/ 196526 w 602"/>
              <a:gd name="T9" fmla="*/ 144412 h 601"/>
              <a:gd name="T10" fmla="*/ 196526 w 602"/>
              <a:gd name="T11" fmla="*/ 154830 h 601"/>
              <a:gd name="T12" fmla="*/ 186411 w 602"/>
              <a:gd name="T13" fmla="*/ 164889 h 601"/>
              <a:gd name="T14" fmla="*/ 132944 w 602"/>
              <a:gd name="T15" fmla="*/ 164889 h 601"/>
              <a:gd name="T16" fmla="*/ 166180 w 602"/>
              <a:gd name="T17" fmla="*/ 197938 h 601"/>
              <a:gd name="T18" fmla="*/ 166180 w 602"/>
              <a:gd name="T19" fmla="*/ 197938 h 601"/>
              <a:gd name="T20" fmla="*/ 168709 w 602"/>
              <a:gd name="T21" fmla="*/ 205482 h 601"/>
              <a:gd name="T22" fmla="*/ 158232 w 602"/>
              <a:gd name="T23" fmla="*/ 215541 h 601"/>
              <a:gd name="T24" fmla="*/ 153175 w 602"/>
              <a:gd name="T25" fmla="*/ 213026 h 601"/>
              <a:gd name="T26" fmla="*/ 153175 w 602"/>
              <a:gd name="T27" fmla="*/ 213026 h 601"/>
              <a:gd name="T28" fmla="*/ 117410 w 602"/>
              <a:gd name="T29" fmla="*/ 180336 h 601"/>
              <a:gd name="T30" fmla="*/ 117410 w 602"/>
              <a:gd name="T31" fmla="*/ 205482 h 601"/>
              <a:gd name="T32" fmla="*/ 107294 w 602"/>
              <a:gd name="T33" fmla="*/ 215541 h 601"/>
              <a:gd name="T34" fmla="*/ 97179 w 602"/>
              <a:gd name="T35" fmla="*/ 205482 h 601"/>
              <a:gd name="T36" fmla="*/ 97179 w 602"/>
              <a:gd name="T37" fmla="*/ 180336 h 601"/>
              <a:gd name="T38" fmla="*/ 63943 w 602"/>
              <a:gd name="T39" fmla="*/ 213026 h 601"/>
              <a:gd name="T40" fmla="*/ 63943 w 602"/>
              <a:gd name="T41" fmla="*/ 213026 h 601"/>
              <a:gd name="T42" fmla="*/ 56357 w 602"/>
              <a:gd name="T43" fmla="*/ 215541 h 601"/>
              <a:gd name="T44" fmla="*/ 45880 w 602"/>
              <a:gd name="T45" fmla="*/ 205482 h 601"/>
              <a:gd name="T46" fmla="*/ 51299 w 602"/>
              <a:gd name="T47" fmla="*/ 197938 h 601"/>
              <a:gd name="T48" fmla="*/ 51299 w 602"/>
              <a:gd name="T49" fmla="*/ 197938 h 601"/>
              <a:gd name="T50" fmla="*/ 84174 w 602"/>
              <a:gd name="T51" fmla="*/ 164889 h 601"/>
              <a:gd name="T52" fmla="*/ 30707 w 602"/>
              <a:gd name="T53" fmla="*/ 164889 h 601"/>
              <a:gd name="T54" fmla="*/ 20592 w 602"/>
              <a:gd name="T55" fmla="*/ 154830 h 601"/>
              <a:gd name="T56" fmla="*/ 20592 w 602"/>
              <a:gd name="T57" fmla="*/ 144412 h 601"/>
              <a:gd name="T58" fmla="*/ 20592 w 602"/>
              <a:gd name="T59" fmla="*/ 96275 h 601"/>
              <a:gd name="T60" fmla="*/ 20592 w 602"/>
              <a:gd name="T61" fmla="*/ 40594 h 601"/>
              <a:gd name="T62" fmla="*/ 10477 w 602"/>
              <a:gd name="T63" fmla="*/ 40594 h 601"/>
              <a:gd name="T64" fmla="*/ 0 w 602"/>
              <a:gd name="T65" fmla="*/ 30176 h 601"/>
              <a:gd name="T66" fmla="*/ 10477 w 602"/>
              <a:gd name="T67" fmla="*/ 20117 h 601"/>
              <a:gd name="T68" fmla="*/ 97179 w 602"/>
              <a:gd name="T69" fmla="*/ 20117 h 601"/>
              <a:gd name="T70" fmla="*/ 97179 w 602"/>
              <a:gd name="T71" fmla="*/ 10059 h 601"/>
              <a:gd name="T72" fmla="*/ 107294 w 602"/>
              <a:gd name="T73" fmla="*/ 0 h 601"/>
              <a:gd name="T74" fmla="*/ 117410 w 602"/>
              <a:gd name="T75" fmla="*/ 10059 h 601"/>
              <a:gd name="T76" fmla="*/ 117410 w 602"/>
              <a:gd name="T77" fmla="*/ 20117 h 601"/>
              <a:gd name="T78" fmla="*/ 207002 w 602"/>
              <a:gd name="T79" fmla="*/ 20117 h 601"/>
              <a:gd name="T80" fmla="*/ 217118 w 602"/>
              <a:gd name="T81" fmla="*/ 30176 h 601"/>
              <a:gd name="T82" fmla="*/ 207002 w 602"/>
              <a:gd name="T83" fmla="*/ 40594 h 601"/>
              <a:gd name="T84" fmla="*/ 176295 w 602"/>
              <a:gd name="T85" fmla="*/ 86216 h 601"/>
              <a:gd name="T86" fmla="*/ 176295 w 602"/>
              <a:gd name="T87" fmla="*/ 86216 h 601"/>
              <a:gd name="T88" fmla="*/ 176295 w 602"/>
              <a:gd name="T89" fmla="*/ 76158 h 601"/>
              <a:gd name="T90" fmla="*/ 176295 w 602"/>
              <a:gd name="T91" fmla="*/ 40594 h 601"/>
              <a:gd name="T92" fmla="*/ 40822 w 602"/>
              <a:gd name="T93" fmla="*/ 40594 h 601"/>
              <a:gd name="T94" fmla="*/ 40822 w 602"/>
              <a:gd name="T95" fmla="*/ 76158 h 601"/>
              <a:gd name="T96" fmla="*/ 40822 w 602"/>
              <a:gd name="T97" fmla="*/ 86216 h 601"/>
              <a:gd name="T98" fmla="*/ 40822 w 602"/>
              <a:gd name="T99" fmla="*/ 144412 h 601"/>
              <a:gd name="T100" fmla="*/ 176295 w 602"/>
              <a:gd name="T101" fmla="*/ 144412 h 601"/>
              <a:gd name="T102" fmla="*/ 176295 w 602"/>
              <a:gd name="T103" fmla="*/ 86216 h 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2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6" name="AutoShape 46">
            <a:extLst>
              <a:ext uri="{FF2B5EF4-FFF2-40B4-BE49-F238E27FC236}">
                <a16:creationId xmlns:a16="http://schemas.microsoft.com/office/drawing/2014/main" id="{A513AE91-745D-41A5-B3C1-DDA85FC23C13}"/>
              </a:ext>
            </a:extLst>
          </p:cNvPr>
          <p:cNvSpPr>
            <a:spLocks/>
          </p:cNvSpPr>
          <p:nvPr/>
        </p:nvSpPr>
        <p:spPr bwMode="auto">
          <a:xfrm>
            <a:off x="679592" y="2933362"/>
            <a:ext cx="239800" cy="2368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8" name="TextBox 8">
            <a:extLst>
              <a:ext uri="{FF2B5EF4-FFF2-40B4-BE49-F238E27FC236}">
                <a16:creationId xmlns:a16="http://schemas.microsoft.com/office/drawing/2014/main" id="{C0BDFC0D-D3F9-467E-B7D7-9B0946E2A7A2}"/>
              </a:ext>
            </a:extLst>
          </p:cNvPr>
          <p:cNvSpPr txBox="1"/>
          <p:nvPr/>
        </p:nvSpPr>
        <p:spPr>
          <a:xfrm>
            <a:off x="5144189" y="1165619"/>
            <a:ext cx="164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prstClr val="black"/>
                </a:solidFill>
                <a:latin typeface="Helvetica Light"/>
              </a:rPr>
              <a:t>Engage with members</a:t>
            </a:r>
            <a:endParaRPr lang="en-ZA" sz="1200" dirty="0">
              <a:solidFill>
                <a:prstClr val="white"/>
              </a:solidFill>
              <a:latin typeface="Helvetica Light"/>
            </a:endParaRPr>
          </a:p>
        </p:txBody>
      </p:sp>
      <p:sp>
        <p:nvSpPr>
          <p:cNvPr id="130" name="TextBox 8">
            <a:extLst>
              <a:ext uri="{FF2B5EF4-FFF2-40B4-BE49-F238E27FC236}">
                <a16:creationId xmlns:a16="http://schemas.microsoft.com/office/drawing/2014/main" id="{577E4B4D-E389-400E-8179-0E2FE88A8360}"/>
              </a:ext>
            </a:extLst>
          </p:cNvPr>
          <p:cNvSpPr txBox="1"/>
          <p:nvPr/>
        </p:nvSpPr>
        <p:spPr>
          <a:xfrm>
            <a:off x="6841567" y="1089828"/>
            <a:ext cx="16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>
                <a:solidFill>
                  <a:prstClr val="black"/>
                </a:solidFill>
                <a:latin typeface="Helvetica Light"/>
              </a:rPr>
              <a:t>Engage with international bodies</a:t>
            </a:r>
            <a:endParaRPr lang="en-ZA" sz="1200" dirty="0">
              <a:solidFill>
                <a:prstClr val="white"/>
              </a:solidFill>
              <a:latin typeface="Helvetica Light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E026A1D7-131E-479E-B185-82A5824FE626}"/>
              </a:ext>
            </a:extLst>
          </p:cNvPr>
          <p:cNvSpPr/>
          <p:nvPr/>
        </p:nvSpPr>
        <p:spPr>
          <a:xfrm rot="7200000">
            <a:off x="651674" y="2224678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C672642-C1B3-4457-8CCA-91DA02F30D72}"/>
              </a:ext>
            </a:extLst>
          </p:cNvPr>
          <p:cNvSpPr/>
          <p:nvPr/>
        </p:nvSpPr>
        <p:spPr>
          <a:xfrm>
            <a:off x="1215443" y="2350523"/>
            <a:ext cx="1798729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GDP, GCP, GLP, GPVP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48EA652-A1EE-49E4-B3E7-D92F53AF12C6}"/>
              </a:ext>
            </a:extLst>
          </p:cNvPr>
          <p:cNvSpPr/>
          <p:nvPr/>
        </p:nvSpPr>
        <p:spPr>
          <a:xfrm>
            <a:off x="1207660" y="2106199"/>
            <a:ext cx="2206847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1. Expand training program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ABA83889-2200-46CC-B3DC-B9C911738358}"/>
              </a:ext>
            </a:extLst>
          </p:cNvPr>
          <p:cNvSpPr/>
          <p:nvPr/>
        </p:nvSpPr>
        <p:spPr>
          <a:xfrm rot="7200000">
            <a:off x="631639" y="3486112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FB7FFBD-3DD8-4B78-A78E-6F9AE9B67456}"/>
              </a:ext>
            </a:extLst>
          </p:cNvPr>
          <p:cNvSpPr/>
          <p:nvPr/>
        </p:nvSpPr>
        <p:spPr>
          <a:xfrm>
            <a:off x="1187625" y="3367633"/>
            <a:ext cx="2803162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3. Regulatory convergence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9ABB981-E99C-436D-B66F-93262201BEBC}"/>
              </a:ext>
            </a:extLst>
          </p:cNvPr>
          <p:cNvSpPr/>
          <p:nvPr/>
        </p:nvSpPr>
        <p:spPr>
          <a:xfrm rot="7200000">
            <a:off x="640539" y="4077354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3A8C63D-09D0-40D9-90C2-6FFB4A123380}"/>
              </a:ext>
            </a:extLst>
          </p:cNvPr>
          <p:cNvSpPr/>
          <p:nvPr/>
        </p:nvSpPr>
        <p:spPr>
          <a:xfrm>
            <a:off x="1196524" y="3958877"/>
            <a:ext cx="2007324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4. Access to expertise</a:t>
            </a: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DD5F2B83-ED60-4027-95CD-FE54AC6DEED5}"/>
              </a:ext>
            </a:extLst>
          </p:cNvPr>
          <p:cNvSpPr/>
          <p:nvPr/>
        </p:nvSpPr>
        <p:spPr>
          <a:xfrm rot="7200000">
            <a:off x="658817" y="4704073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78238FE-B2EE-4CE4-8E9B-A04963E35DBB}"/>
              </a:ext>
            </a:extLst>
          </p:cNvPr>
          <p:cNvSpPr/>
          <p:nvPr/>
        </p:nvSpPr>
        <p:spPr>
          <a:xfrm>
            <a:off x="1214803" y="4585594"/>
            <a:ext cx="2431874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5. Technology adoption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51D3D16-8F5E-47E2-9DE9-BDC5C8530E9F}"/>
              </a:ext>
            </a:extLst>
          </p:cNvPr>
          <p:cNvSpPr/>
          <p:nvPr/>
        </p:nvSpPr>
        <p:spPr>
          <a:xfrm>
            <a:off x="1197870" y="2968167"/>
            <a:ext cx="1798729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Expert working groups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1E2DF7C-4986-4B46-953A-0666056A03C5}"/>
              </a:ext>
            </a:extLst>
          </p:cNvPr>
          <p:cNvSpPr/>
          <p:nvPr/>
        </p:nvSpPr>
        <p:spPr>
          <a:xfrm>
            <a:off x="1187625" y="3602311"/>
            <a:ext cx="2151415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Test methods, submissions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2CAD845-05F8-41E9-832C-23A4FF605FFD}"/>
              </a:ext>
            </a:extLst>
          </p:cNvPr>
          <p:cNvSpPr/>
          <p:nvPr/>
        </p:nvSpPr>
        <p:spPr>
          <a:xfrm>
            <a:off x="1197869" y="4212484"/>
            <a:ext cx="1792030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Databases, webinars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5FE98740-9A93-4940-8958-67B29637269E}"/>
              </a:ext>
            </a:extLst>
          </p:cNvPr>
          <p:cNvSpPr/>
          <p:nvPr/>
        </p:nvSpPr>
        <p:spPr>
          <a:xfrm rot="7200000">
            <a:off x="635184" y="5322353"/>
            <a:ext cx="397262" cy="435175"/>
          </a:xfrm>
          <a:custGeom>
            <a:avLst/>
            <a:gdLst>
              <a:gd name="connsiteX0" fmla="*/ 374897 w 1371892"/>
              <a:gd name="connsiteY0" fmla="*/ 1491214 h 1565955"/>
              <a:gd name="connsiteX1" fmla="*/ 1699 w 1371892"/>
              <a:gd name="connsiteY1" fmla="*/ 831313 h 1565955"/>
              <a:gd name="connsiteX2" fmla="*/ 15213 w 1371892"/>
              <a:gd name="connsiteY2" fmla="*/ 752475 h 1565955"/>
              <a:gd name="connsiteX3" fmla="*/ 13384 w 1371892"/>
              <a:gd name="connsiteY3" fmla="*/ 752475 h 1565955"/>
              <a:gd name="connsiteX4" fmla="*/ 17857 w 1371892"/>
              <a:gd name="connsiteY4" fmla="*/ 737051 h 1565955"/>
              <a:gd name="connsiteX5" fmla="*/ 24472 w 1371892"/>
              <a:gd name="connsiteY5" fmla="*/ 698460 h 1565955"/>
              <a:gd name="connsiteX6" fmla="*/ 42565 w 1371892"/>
              <a:gd name="connsiteY6" fmla="*/ 651850 h 1565955"/>
              <a:gd name="connsiteX7" fmla="*/ 231602 w 1371892"/>
              <a:gd name="connsiteY7" fmla="*/ 0 h 1565955"/>
              <a:gd name="connsiteX8" fmla="*/ 319581 w 1371892"/>
              <a:gd name="connsiteY8" fmla="*/ 303377 h 1565955"/>
              <a:gd name="connsiteX9" fmla="*/ 353036 w 1371892"/>
              <a:gd name="connsiteY9" fmla="*/ 280353 h 1565955"/>
              <a:gd name="connsiteX10" fmla="*/ 996994 w 1371892"/>
              <a:gd name="connsiteY10" fmla="*/ 268805 h 1565955"/>
              <a:gd name="connsiteX11" fmla="*/ 1297150 w 1371892"/>
              <a:gd name="connsiteY11" fmla="*/ 1191058 h 1565955"/>
              <a:gd name="connsiteX12" fmla="*/ 374897 w 1371892"/>
              <a:gd name="connsiteY12" fmla="*/ 1491214 h 156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892" h="1565955">
                <a:moveTo>
                  <a:pt x="374897" y="1491214"/>
                </a:moveTo>
                <a:cubicBezTo>
                  <a:pt x="121728" y="1362373"/>
                  <a:pt x="-17155" y="1097903"/>
                  <a:pt x="1699" y="831313"/>
                </a:cubicBezTo>
                <a:lnTo>
                  <a:pt x="15213" y="752475"/>
                </a:lnTo>
                <a:lnTo>
                  <a:pt x="13384" y="752475"/>
                </a:lnTo>
                <a:lnTo>
                  <a:pt x="17857" y="737051"/>
                </a:lnTo>
                <a:lnTo>
                  <a:pt x="24472" y="698460"/>
                </a:lnTo>
                <a:lnTo>
                  <a:pt x="42565" y="651850"/>
                </a:lnTo>
                <a:lnTo>
                  <a:pt x="231602" y="0"/>
                </a:lnTo>
                <a:lnTo>
                  <a:pt x="319581" y="303377"/>
                </a:lnTo>
                <a:lnTo>
                  <a:pt x="353036" y="280353"/>
                </a:lnTo>
                <a:cubicBezTo>
                  <a:pt x="545613" y="173669"/>
                  <a:pt x="786019" y="161438"/>
                  <a:pt x="996994" y="268805"/>
                </a:cubicBezTo>
                <a:cubicBezTo>
                  <a:pt x="1334553" y="440592"/>
                  <a:pt x="1468937" y="853499"/>
                  <a:pt x="1297150" y="1191058"/>
                </a:cubicBezTo>
                <a:cubicBezTo>
                  <a:pt x="1125363" y="1528616"/>
                  <a:pt x="712456" y="1663001"/>
                  <a:pt x="374897" y="14912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2" dirty="0">
              <a:solidFill>
                <a:prstClr val="white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B4F0E0C-778E-4487-9A67-4FE7CF437F11}"/>
              </a:ext>
            </a:extLst>
          </p:cNvPr>
          <p:cNvSpPr/>
          <p:nvPr/>
        </p:nvSpPr>
        <p:spPr>
          <a:xfrm>
            <a:off x="1191170" y="5203874"/>
            <a:ext cx="1940671" cy="3724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400" dirty="0">
                <a:solidFill>
                  <a:prstClr val="black"/>
                </a:solidFill>
              </a:rPr>
              <a:t>6. Pharmacovigilance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1CA2518-7335-4CAC-9DC4-A7383566D26D}"/>
              </a:ext>
            </a:extLst>
          </p:cNvPr>
          <p:cNvSpPr/>
          <p:nvPr/>
        </p:nvSpPr>
        <p:spPr>
          <a:xfrm>
            <a:off x="1191170" y="5456803"/>
            <a:ext cx="1798729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System strengthening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B2C0171-1F51-45CB-9C2E-0974B9938743}"/>
              </a:ext>
            </a:extLst>
          </p:cNvPr>
          <p:cNvGrpSpPr/>
          <p:nvPr/>
        </p:nvGrpSpPr>
        <p:grpSpPr>
          <a:xfrm>
            <a:off x="710399" y="5429089"/>
            <a:ext cx="198237" cy="204467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159" name="AutoShape 126">
              <a:extLst>
                <a:ext uri="{FF2B5EF4-FFF2-40B4-BE49-F238E27FC236}">
                  <a16:creationId xmlns:a16="http://schemas.microsoft.com/office/drawing/2014/main" id="{E6BB1BC2-05F8-421F-858C-FD44E4A1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0" name="AutoShape 127">
              <a:extLst>
                <a:ext uri="{FF2B5EF4-FFF2-40B4-BE49-F238E27FC236}">
                  <a16:creationId xmlns:a16="http://schemas.microsoft.com/office/drawing/2014/main" id="{F263E189-DE6F-4C91-AD03-AF31FEEB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38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118" name="Graphic 117" descr="Document">
            <a:extLst>
              <a:ext uri="{FF2B5EF4-FFF2-40B4-BE49-F238E27FC236}">
                <a16:creationId xmlns:a16="http://schemas.microsoft.com/office/drawing/2014/main" id="{775C6367-C969-4559-9822-7A462AB61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7554" y="3544141"/>
            <a:ext cx="292710" cy="292711"/>
          </a:xfrm>
          <a:prstGeom prst="rect">
            <a:avLst/>
          </a:prstGeom>
        </p:spPr>
      </p:pic>
      <p:sp>
        <p:nvSpPr>
          <p:cNvPr id="101" name="AutoShape 4">
            <a:extLst>
              <a:ext uri="{FF2B5EF4-FFF2-40B4-BE49-F238E27FC236}">
                <a16:creationId xmlns:a16="http://schemas.microsoft.com/office/drawing/2014/main" id="{4A9EA212-D081-48F4-9572-A823A31F96EC}"/>
              </a:ext>
            </a:extLst>
          </p:cNvPr>
          <p:cNvSpPr>
            <a:spLocks/>
          </p:cNvSpPr>
          <p:nvPr/>
        </p:nvSpPr>
        <p:spPr bwMode="auto">
          <a:xfrm>
            <a:off x="689231" y="4163922"/>
            <a:ext cx="249358" cy="2414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76CE179-E404-490A-A177-66BBE1471BBC}"/>
              </a:ext>
            </a:extLst>
          </p:cNvPr>
          <p:cNvGrpSpPr/>
          <p:nvPr/>
        </p:nvGrpSpPr>
        <p:grpSpPr>
          <a:xfrm>
            <a:off x="689231" y="4771579"/>
            <a:ext cx="260446" cy="284422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103" name="AutoShape 37">
              <a:extLst>
                <a:ext uri="{FF2B5EF4-FFF2-40B4-BE49-F238E27FC236}">
                  <a16:creationId xmlns:a16="http://schemas.microsoft.com/office/drawing/2014/main" id="{620FE708-A970-4248-90BF-ABCE1FAEA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4" name="AutoShape 38">
              <a:extLst>
                <a:ext uri="{FF2B5EF4-FFF2-40B4-BE49-F238E27FC236}">
                  <a16:creationId xmlns:a16="http://schemas.microsoft.com/office/drawing/2014/main" id="{322D6980-B453-4A4C-B433-9F2D7186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5" name="AutoShape 39">
              <a:extLst>
                <a:ext uri="{FF2B5EF4-FFF2-40B4-BE49-F238E27FC236}">
                  <a16:creationId xmlns:a16="http://schemas.microsoft.com/office/drawing/2014/main" id="{1C8DBD1A-D9DB-4E28-84FF-894D3148F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6" name="AutoShape 40">
              <a:extLst>
                <a:ext uri="{FF2B5EF4-FFF2-40B4-BE49-F238E27FC236}">
                  <a16:creationId xmlns:a16="http://schemas.microsoft.com/office/drawing/2014/main" id="{AE3E3F42-99CB-4203-9BAA-DED9D5D6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7" name="AutoShape 41">
              <a:extLst>
                <a:ext uri="{FF2B5EF4-FFF2-40B4-BE49-F238E27FC236}">
                  <a16:creationId xmlns:a16="http://schemas.microsoft.com/office/drawing/2014/main" id="{BFBBD6B7-0F00-440C-82D5-CFA7EA46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42">
              <a:extLst>
                <a:ext uri="{FF2B5EF4-FFF2-40B4-BE49-F238E27FC236}">
                  <a16:creationId xmlns:a16="http://schemas.microsoft.com/office/drawing/2014/main" id="{A7C1689B-02A7-4298-9618-2554BFD73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1" name="Freeform 34">
            <a:extLst>
              <a:ext uri="{FF2B5EF4-FFF2-40B4-BE49-F238E27FC236}">
                <a16:creationId xmlns:a16="http://schemas.microsoft.com/office/drawing/2014/main" id="{EBE67665-40F5-410B-9449-4E8261A2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75" y="2346724"/>
            <a:ext cx="178250" cy="187771"/>
          </a:xfrm>
          <a:custGeom>
            <a:avLst/>
            <a:gdLst>
              <a:gd name="T0" fmla="*/ 207002 w 602"/>
              <a:gd name="T1" fmla="*/ 40594 h 601"/>
              <a:gd name="T2" fmla="*/ 207002 w 602"/>
              <a:gd name="T3" fmla="*/ 40594 h 601"/>
              <a:gd name="T4" fmla="*/ 196526 w 602"/>
              <a:gd name="T5" fmla="*/ 40594 h 601"/>
              <a:gd name="T6" fmla="*/ 196526 w 602"/>
              <a:gd name="T7" fmla="*/ 96275 h 601"/>
              <a:gd name="T8" fmla="*/ 196526 w 602"/>
              <a:gd name="T9" fmla="*/ 144412 h 601"/>
              <a:gd name="T10" fmla="*/ 196526 w 602"/>
              <a:gd name="T11" fmla="*/ 154830 h 601"/>
              <a:gd name="T12" fmla="*/ 186411 w 602"/>
              <a:gd name="T13" fmla="*/ 164889 h 601"/>
              <a:gd name="T14" fmla="*/ 132944 w 602"/>
              <a:gd name="T15" fmla="*/ 164889 h 601"/>
              <a:gd name="T16" fmla="*/ 166180 w 602"/>
              <a:gd name="T17" fmla="*/ 197938 h 601"/>
              <a:gd name="T18" fmla="*/ 166180 w 602"/>
              <a:gd name="T19" fmla="*/ 197938 h 601"/>
              <a:gd name="T20" fmla="*/ 168709 w 602"/>
              <a:gd name="T21" fmla="*/ 205482 h 601"/>
              <a:gd name="T22" fmla="*/ 158232 w 602"/>
              <a:gd name="T23" fmla="*/ 215541 h 601"/>
              <a:gd name="T24" fmla="*/ 153175 w 602"/>
              <a:gd name="T25" fmla="*/ 213026 h 601"/>
              <a:gd name="T26" fmla="*/ 153175 w 602"/>
              <a:gd name="T27" fmla="*/ 213026 h 601"/>
              <a:gd name="T28" fmla="*/ 117410 w 602"/>
              <a:gd name="T29" fmla="*/ 180336 h 601"/>
              <a:gd name="T30" fmla="*/ 117410 w 602"/>
              <a:gd name="T31" fmla="*/ 205482 h 601"/>
              <a:gd name="T32" fmla="*/ 107294 w 602"/>
              <a:gd name="T33" fmla="*/ 215541 h 601"/>
              <a:gd name="T34" fmla="*/ 97179 w 602"/>
              <a:gd name="T35" fmla="*/ 205482 h 601"/>
              <a:gd name="T36" fmla="*/ 97179 w 602"/>
              <a:gd name="T37" fmla="*/ 180336 h 601"/>
              <a:gd name="T38" fmla="*/ 63943 w 602"/>
              <a:gd name="T39" fmla="*/ 213026 h 601"/>
              <a:gd name="T40" fmla="*/ 63943 w 602"/>
              <a:gd name="T41" fmla="*/ 213026 h 601"/>
              <a:gd name="T42" fmla="*/ 56357 w 602"/>
              <a:gd name="T43" fmla="*/ 215541 h 601"/>
              <a:gd name="T44" fmla="*/ 45880 w 602"/>
              <a:gd name="T45" fmla="*/ 205482 h 601"/>
              <a:gd name="T46" fmla="*/ 51299 w 602"/>
              <a:gd name="T47" fmla="*/ 197938 h 601"/>
              <a:gd name="T48" fmla="*/ 51299 w 602"/>
              <a:gd name="T49" fmla="*/ 197938 h 601"/>
              <a:gd name="T50" fmla="*/ 84174 w 602"/>
              <a:gd name="T51" fmla="*/ 164889 h 601"/>
              <a:gd name="T52" fmla="*/ 30707 w 602"/>
              <a:gd name="T53" fmla="*/ 164889 h 601"/>
              <a:gd name="T54" fmla="*/ 20592 w 602"/>
              <a:gd name="T55" fmla="*/ 154830 h 601"/>
              <a:gd name="T56" fmla="*/ 20592 w 602"/>
              <a:gd name="T57" fmla="*/ 144412 h 601"/>
              <a:gd name="T58" fmla="*/ 20592 w 602"/>
              <a:gd name="T59" fmla="*/ 96275 h 601"/>
              <a:gd name="T60" fmla="*/ 20592 w 602"/>
              <a:gd name="T61" fmla="*/ 40594 h 601"/>
              <a:gd name="T62" fmla="*/ 10477 w 602"/>
              <a:gd name="T63" fmla="*/ 40594 h 601"/>
              <a:gd name="T64" fmla="*/ 0 w 602"/>
              <a:gd name="T65" fmla="*/ 30176 h 601"/>
              <a:gd name="T66" fmla="*/ 10477 w 602"/>
              <a:gd name="T67" fmla="*/ 20117 h 601"/>
              <a:gd name="T68" fmla="*/ 97179 w 602"/>
              <a:gd name="T69" fmla="*/ 20117 h 601"/>
              <a:gd name="T70" fmla="*/ 97179 w 602"/>
              <a:gd name="T71" fmla="*/ 10059 h 601"/>
              <a:gd name="T72" fmla="*/ 107294 w 602"/>
              <a:gd name="T73" fmla="*/ 0 h 601"/>
              <a:gd name="T74" fmla="*/ 117410 w 602"/>
              <a:gd name="T75" fmla="*/ 10059 h 601"/>
              <a:gd name="T76" fmla="*/ 117410 w 602"/>
              <a:gd name="T77" fmla="*/ 20117 h 601"/>
              <a:gd name="T78" fmla="*/ 207002 w 602"/>
              <a:gd name="T79" fmla="*/ 20117 h 601"/>
              <a:gd name="T80" fmla="*/ 217118 w 602"/>
              <a:gd name="T81" fmla="*/ 30176 h 601"/>
              <a:gd name="T82" fmla="*/ 207002 w 602"/>
              <a:gd name="T83" fmla="*/ 40594 h 601"/>
              <a:gd name="T84" fmla="*/ 176295 w 602"/>
              <a:gd name="T85" fmla="*/ 86216 h 601"/>
              <a:gd name="T86" fmla="*/ 176295 w 602"/>
              <a:gd name="T87" fmla="*/ 86216 h 601"/>
              <a:gd name="T88" fmla="*/ 176295 w 602"/>
              <a:gd name="T89" fmla="*/ 76158 h 601"/>
              <a:gd name="T90" fmla="*/ 176295 w 602"/>
              <a:gd name="T91" fmla="*/ 40594 h 601"/>
              <a:gd name="T92" fmla="*/ 40822 w 602"/>
              <a:gd name="T93" fmla="*/ 40594 h 601"/>
              <a:gd name="T94" fmla="*/ 40822 w 602"/>
              <a:gd name="T95" fmla="*/ 76158 h 601"/>
              <a:gd name="T96" fmla="*/ 40822 w 602"/>
              <a:gd name="T97" fmla="*/ 86216 h 601"/>
              <a:gd name="T98" fmla="*/ 40822 w 602"/>
              <a:gd name="T99" fmla="*/ 144412 h 601"/>
              <a:gd name="T100" fmla="*/ 176295 w 602"/>
              <a:gd name="T101" fmla="*/ 144412 h 601"/>
              <a:gd name="T102" fmla="*/ 176295 w 602"/>
              <a:gd name="T103" fmla="*/ 86216 h 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2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856D340-09EE-4A7B-9B5A-D3FDEEA54BB7}"/>
              </a:ext>
            </a:extLst>
          </p:cNvPr>
          <p:cNvSpPr/>
          <p:nvPr/>
        </p:nvSpPr>
        <p:spPr>
          <a:xfrm>
            <a:off x="4055501" y="2341316"/>
            <a:ext cx="307962" cy="3074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4EB91298-2537-414F-9D43-BFA30A503388}"/>
              </a:ext>
            </a:extLst>
          </p:cNvPr>
          <p:cNvSpPr/>
          <p:nvPr/>
        </p:nvSpPr>
        <p:spPr>
          <a:xfrm>
            <a:off x="4063923" y="2915807"/>
            <a:ext cx="307962" cy="3074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80A1FDD-DCC0-4696-95E9-9380B6C0ED7D}"/>
              </a:ext>
            </a:extLst>
          </p:cNvPr>
          <p:cNvSpPr/>
          <p:nvPr/>
        </p:nvSpPr>
        <p:spPr>
          <a:xfrm>
            <a:off x="4055501" y="4163920"/>
            <a:ext cx="307962" cy="3074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BB17FC0F-4819-4D90-8185-E51299EE27C1}"/>
              </a:ext>
            </a:extLst>
          </p:cNvPr>
          <p:cNvSpPr/>
          <p:nvPr/>
        </p:nvSpPr>
        <p:spPr>
          <a:xfrm>
            <a:off x="7576406" y="4798871"/>
            <a:ext cx="307962" cy="307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b="1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EF327A2-27AB-4861-BD27-558ECFF6AF4F}"/>
              </a:ext>
            </a:extLst>
          </p:cNvPr>
          <p:cNvSpPr/>
          <p:nvPr/>
        </p:nvSpPr>
        <p:spPr>
          <a:xfrm>
            <a:off x="4063923" y="5427871"/>
            <a:ext cx="307962" cy="3074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EEF73EF2-AECB-4555-9ECE-C74434AB93E4}"/>
              </a:ext>
            </a:extLst>
          </p:cNvPr>
          <p:cNvSpPr/>
          <p:nvPr/>
        </p:nvSpPr>
        <p:spPr>
          <a:xfrm>
            <a:off x="5816490" y="2306656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b="1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001B8656-8695-4A9E-A3F1-EE09D0E4469A}"/>
              </a:ext>
            </a:extLst>
          </p:cNvPr>
          <p:cNvSpPr/>
          <p:nvPr/>
        </p:nvSpPr>
        <p:spPr>
          <a:xfrm>
            <a:off x="4063923" y="2342376"/>
            <a:ext cx="307962" cy="3074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37F4F1F1-9BF4-4396-9882-F36DA2E7A031}"/>
              </a:ext>
            </a:extLst>
          </p:cNvPr>
          <p:cNvSpPr/>
          <p:nvPr/>
        </p:nvSpPr>
        <p:spPr>
          <a:xfrm>
            <a:off x="5816490" y="2857358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3FAC776-6970-4EC9-A7C4-5E5B712699C5}"/>
              </a:ext>
            </a:extLst>
          </p:cNvPr>
          <p:cNvSpPr/>
          <p:nvPr/>
        </p:nvSpPr>
        <p:spPr>
          <a:xfrm>
            <a:off x="7576406" y="3553592"/>
            <a:ext cx="307962" cy="307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b="1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37F77EF-040B-42E9-BE8F-916030B67573}"/>
              </a:ext>
            </a:extLst>
          </p:cNvPr>
          <p:cNvSpPr/>
          <p:nvPr/>
        </p:nvSpPr>
        <p:spPr>
          <a:xfrm>
            <a:off x="5816490" y="3553592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2C9AA6D-C9B0-4904-AACD-E1E6A0A1A7CC}"/>
              </a:ext>
            </a:extLst>
          </p:cNvPr>
          <p:cNvSpPr/>
          <p:nvPr/>
        </p:nvSpPr>
        <p:spPr>
          <a:xfrm>
            <a:off x="5816490" y="4789001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b="1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E82F497-5424-4E50-A93E-A90B71EBE266}"/>
              </a:ext>
            </a:extLst>
          </p:cNvPr>
          <p:cNvSpPr/>
          <p:nvPr/>
        </p:nvSpPr>
        <p:spPr>
          <a:xfrm>
            <a:off x="5815386" y="5409874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D869E29-4432-47D6-ACAC-0107FC1A8F9E}"/>
              </a:ext>
            </a:extLst>
          </p:cNvPr>
          <p:cNvSpPr/>
          <p:nvPr/>
        </p:nvSpPr>
        <p:spPr>
          <a:xfrm>
            <a:off x="5813918" y="4121423"/>
            <a:ext cx="307962" cy="3074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dirty="0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22C0C85-4A55-48AC-8D73-D1670CF26FEB}"/>
              </a:ext>
            </a:extLst>
          </p:cNvPr>
          <p:cNvSpPr/>
          <p:nvPr/>
        </p:nvSpPr>
        <p:spPr>
          <a:xfrm>
            <a:off x="1221891" y="4822188"/>
            <a:ext cx="2138776" cy="3323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  <a:cs typeface="Helvetica" charset="0"/>
              </a:rPr>
              <a:t>through AGM engagement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2CE1FA1-0090-4CDC-BB72-D495FF2B8E73}"/>
              </a:ext>
            </a:extLst>
          </p:cNvPr>
          <p:cNvSpPr/>
          <p:nvPr/>
        </p:nvSpPr>
        <p:spPr>
          <a:xfrm>
            <a:off x="7637624" y="5490288"/>
            <a:ext cx="166277" cy="165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sz="1125" b="1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689D64D-D31F-4848-96C6-99C92B43AA18}"/>
              </a:ext>
            </a:extLst>
          </p:cNvPr>
          <p:cNvSpPr/>
          <p:nvPr/>
        </p:nvSpPr>
        <p:spPr>
          <a:xfrm>
            <a:off x="4119814" y="3640226"/>
            <a:ext cx="166277" cy="1658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125">
              <a:solidFill>
                <a:prstClr val="black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10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78" y="1"/>
            <a:ext cx="78867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 history of DCVMN impact on vaccine innovations</a:t>
            </a:r>
            <a:endParaRPr lang="en-US" sz="2800" b="1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78" y="1433943"/>
            <a:ext cx="8600055" cy="456161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dirty="0"/>
              <a:t>1997: First bivalent oral cholera vaccine by </a:t>
            </a:r>
            <a:r>
              <a:rPr lang="en-US" sz="2400" b="1" dirty="0" err="1"/>
              <a:t>Vabiotech</a:t>
            </a:r>
            <a:endParaRPr lang="en-US" sz="2400" b="1" dirty="0"/>
          </a:p>
          <a:p>
            <a:pPr marL="0" lv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2008: First fully-liquid Pentavalent (</a:t>
            </a:r>
            <a:r>
              <a:rPr lang="en-US" sz="2400" dirty="0" err="1">
                <a:solidFill>
                  <a:schemeClr val="accent2"/>
                </a:solidFill>
              </a:rPr>
              <a:t>DTwPHepBHib</a:t>
            </a:r>
            <a:r>
              <a:rPr lang="en-US" sz="2400" dirty="0">
                <a:solidFill>
                  <a:schemeClr val="accent2"/>
                </a:solidFill>
              </a:rPr>
              <a:t>) by </a:t>
            </a:r>
            <a:r>
              <a:rPr lang="en-US" sz="2400" b="1" dirty="0">
                <a:solidFill>
                  <a:schemeClr val="accent2"/>
                </a:solidFill>
              </a:rPr>
              <a:t>Panacea</a:t>
            </a:r>
          </a:p>
          <a:p>
            <a:pPr marL="0" lvl="0" indent="0">
              <a:buNone/>
            </a:pPr>
            <a:r>
              <a:rPr lang="en-US" sz="2400" dirty="0"/>
              <a:t>2010: First meningitis A vaccine specially made for Africa by </a:t>
            </a:r>
            <a:r>
              <a:rPr lang="en-US" sz="2400" b="1" dirty="0"/>
              <a:t>Serum Institute</a:t>
            </a:r>
            <a:r>
              <a:rPr lang="en-US" sz="2400" dirty="0"/>
              <a:t> </a:t>
            </a:r>
            <a:endParaRPr lang="en-US" sz="2400" b="1" dirty="0"/>
          </a:p>
          <a:p>
            <a:pPr marL="0" lv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2012: First Hepatitis E vaccine by </a:t>
            </a:r>
            <a:r>
              <a:rPr lang="en-US" sz="2400" b="1" dirty="0" err="1">
                <a:solidFill>
                  <a:schemeClr val="accent2"/>
                </a:solidFill>
              </a:rPr>
              <a:t>Innovax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dirty="0"/>
              <a:t>2013: First conjugated typhoid vaccine by </a:t>
            </a:r>
            <a:r>
              <a:rPr lang="en-US" sz="2400" b="1" dirty="0"/>
              <a:t>Bharat Biotech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2015: First Sabin-based IPV vaccine by </a:t>
            </a:r>
            <a:r>
              <a:rPr lang="en-US" sz="2400" b="1" dirty="0">
                <a:solidFill>
                  <a:schemeClr val="accent2"/>
                </a:solidFill>
              </a:rPr>
              <a:t>IMBCAMS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2015-16: First &amp; second EV-71 (HFMD) vaccines by </a:t>
            </a:r>
            <a:r>
              <a:rPr lang="en-US" sz="2400" b="1" dirty="0">
                <a:solidFill>
                  <a:schemeClr val="accent2"/>
                </a:solidFill>
              </a:rPr>
              <a:t>IMBCAMS &amp; </a:t>
            </a:r>
            <a:r>
              <a:rPr lang="en-US" sz="2400" b="1" dirty="0" err="1">
                <a:solidFill>
                  <a:schemeClr val="accent2"/>
                </a:solidFill>
              </a:rPr>
              <a:t>Sinovac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2015: First cell-based influenza vaccine by </a:t>
            </a:r>
            <a:r>
              <a:rPr lang="en-US" sz="2400" b="1" dirty="0">
                <a:solidFill>
                  <a:schemeClr val="accent2"/>
                </a:solidFill>
              </a:rPr>
              <a:t>SK biologicals </a:t>
            </a:r>
          </a:p>
          <a:p>
            <a:pPr marL="0" lvl="0" indent="0">
              <a:buNone/>
            </a:pPr>
            <a:r>
              <a:rPr lang="en-US" sz="2400" dirty="0"/>
              <a:t>2017: First oral cholera vaccine available in plastic vials, by </a:t>
            </a:r>
            <a:r>
              <a:rPr lang="en-US" sz="2400" b="1" dirty="0" err="1"/>
              <a:t>Eubiologics</a:t>
            </a:r>
            <a:endParaRPr lang="en-US" sz="2400" b="1" dirty="0"/>
          </a:p>
          <a:p>
            <a:pPr marL="0" lvl="0" indent="0">
              <a:buNone/>
            </a:pPr>
            <a:r>
              <a:rPr lang="en-US" sz="2400" dirty="0"/>
              <a:t>2017: First thermostable rotavirus vaccine by </a:t>
            </a:r>
            <a:r>
              <a:rPr lang="en-US" sz="2400" b="1" dirty="0"/>
              <a:t>Serum Institute </a:t>
            </a:r>
          </a:p>
          <a:p>
            <a:pPr marL="0" lvl="0" indent="0">
              <a:buNone/>
            </a:pPr>
            <a:r>
              <a:rPr lang="en-GB" sz="2400" dirty="0"/>
              <a:t>2017: </a:t>
            </a:r>
            <a:r>
              <a:rPr lang="en-US" sz="2400" dirty="0"/>
              <a:t>First fully-liquid Hexavalent vaccine based on whole-cell pertussis by </a:t>
            </a:r>
          </a:p>
          <a:p>
            <a:pPr marL="0" lvl="0" indent="0">
              <a:buNone/>
            </a:pPr>
            <a:r>
              <a:rPr lang="en-US" sz="2400" b="1" dirty="0"/>
              <a:t>Panacea </a:t>
            </a:r>
            <a:r>
              <a:rPr lang="en-US" sz="2400" dirty="0"/>
              <a:t>(</a:t>
            </a:r>
            <a:r>
              <a:rPr lang="en-US" sz="2400" dirty="0" err="1"/>
              <a:t>DTwPHepBHib</a:t>
            </a:r>
            <a:r>
              <a:rPr lang="en-US" sz="2400" dirty="0"/>
              <a:t>-IPV)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945" y="3429000"/>
            <a:ext cx="8537527" cy="2592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9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ZIKA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31" y="1600200"/>
            <a:ext cx="3182672" cy="4682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038600" cy="24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706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Although symptoms of </a:t>
            </a:r>
            <a:r>
              <a:rPr lang="en-US" dirty="0" err="1"/>
              <a:t>Zika</a:t>
            </a:r>
            <a:r>
              <a:rPr lang="en-US" dirty="0"/>
              <a:t> virus infection are typically mild, infection during pregnancy is now associated with microcephaly in newborn.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" y="5288434"/>
            <a:ext cx="4580185" cy="99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2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27091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29871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5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</a:t>
            </a: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remarks</a:t>
            </a:r>
            <a:r>
              <a:rPr lang="fr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416824" cy="4032448"/>
          </a:xfrm>
        </p:spPr>
        <p:txBody>
          <a:bodyPr>
            <a:noAutofit/>
          </a:bodyPr>
          <a:lstStyle/>
          <a:p>
            <a:r>
              <a:rPr lang="en-US" sz="1600"/>
              <a:t>Equal </a:t>
            </a:r>
            <a:r>
              <a:rPr lang="en-US" sz="1600" dirty="0"/>
              <a:t>access to scientific information and R</a:t>
            </a:r>
            <a:r>
              <a:rPr lang="en-GB" sz="1600" dirty="0"/>
              <a:t>&amp;</a:t>
            </a:r>
            <a:r>
              <a:rPr lang="en-US" sz="1600" dirty="0"/>
              <a:t>D opportunities </a:t>
            </a:r>
          </a:p>
          <a:p>
            <a:endParaRPr lang="en-US" sz="1600" dirty="0"/>
          </a:p>
          <a:p>
            <a:r>
              <a:rPr lang="en-US" sz="1600" dirty="0"/>
              <a:t>May reduce the length of time needed to conduct clinical trials to months</a:t>
            </a:r>
          </a:p>
          <a:p>
            <a:endParaRPr lang="en-US" sz="1600" dirty="0"/>
          </a:p>
          <a:p>
            <a:r>
              <a:rPr lang="en-US" sz="1600" dirty="0"/>
              <a:t>Help de-select non-efficacious vaccine candidates</a:t>
            </a:r>
          </a:p>
          <a:p>
            <a:endParaRPr lang="en-US" sz="1600" dirty="0"/>
          </a:p>
          <a:p>
            <a:r>
              <a:rPr lang="en-US" sz="1600" dirty="0"/>
              <a:t>Serve  understanding the innate immune responses to pathogens</a:t>
            </a:r>
          </a:p>
          <a:p>
            <a:endParaRPr lang="en-US" sz="1600" dirty="0"/>
          </a:p>
          <a:p>
            <a:r>
              <a:rPr lang="en-US" sz="1600" dirty="0"/>
              <a:t>To date, most human challenge studies have been conducted in high income countries</a:t>
            </a:r>
          </a:p>
          <a:p>
            <a:endParaRPr lang="en-US" sz="1600" dirty="0"/>
          </a:p>
          <a:p>
            <a:r>
              <a:rPr lang="en-US" sz="1600" dirty="0"/>
              <a:t>India is working on a framework that will allow scientists and clinicians to observe the progress of infection in healthy volunteers and the efficacy of a vaccine-induced immune response</a:t>
            </a:r>
          </a:p>
          <a:p>
            <a:endParaRPr lang="en-US" sz="1600" dirty="0"/>
          </a:p>
          <a:p>
            <a:r>
              <a:rPr lang="en-US" sz="1600" dirty="0"/>
              <a:t>Manufacturers are encouraged to meet with regulators as early as possible to discuss options for registration pathways and/or post-licensure studies and HIC</a:t>
            </a:r>
            <a:endParaRPr lang="fr-CH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DRAFT - FOR INTERNAL USE ONLY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9" y="6598587"/>
            <a:ext cx="3254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800" dirty="0">
                <a:hlinkClick r:id="rId3"/>
              </a:rPr>
              <a:t>https://www.sciencedirect.com/science/article/pii/S0264410X18317134</a:t>
            </a:r>
            <a:r>
              <a:rPr lang="fr-CH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58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DCVMN International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www.dcvmn.org</a:t>
            </a:r>
            <a:endParaRPr lang="fr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4034" name="Picture 2" descr="http://www.iliohoosyoga.com/images/Iliohoos%20Yoga%20Meditation%20Pilion%20Greece%20Drop%20Of%20Water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5"/>
            <a:ext cx="5688632" cy="371265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13182" y="410117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/>
              <a:t>Individually we are one drop, together we are an ocean </a:t>
            </a:r>
          </a:p>
          <a:p>
            <a:pPr algn="r"/>
            <a:r>
              <a:rPr lang="en-US" sz="1000" i="1" dirty="0"/>
              <a:t>                                         </a:t>
            </a:r>
            <a:r>
              <a:rPr lang="en-US" sz="1000" i="1" dirty="0" err="1"/>
              <a:t>Ryunosuke</a:t>
            </a:r>
            <a:r>
              <a:rPr lang="en-US" sz="1000" i="1" dirty="0"/>
              <a:t> </a:t>
            </a:r>
            <a:r>
              <a:rPr lang="en-US" sz="1000" i="1" dirty="0" err="1"/>
              <a:t>Satoro</a:t>
            </a:r>
            <a:endParaRPr lang="en-US" sz="1000" i="1" dirty="0"/>
          </a:p>
          <a:p>
            <a:r>
              <a:rPr lang="en-US" dirty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3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ritetribe.com/wp-content/uploads/2013/12/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63526"/>
            <a:ext cx="8208912" cy="34907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 </a:t>
            </a:r>
            <a:r>
              <a:rPr lang="fr-CH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mandate</a:t>
            </a:r>
            <a:b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H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11560" y="4653136"/>
            <a:ext cx="8229600" cy="2620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dirty="0"/>
              <a:t>To </a:t>
            </a:r>
            <a:r>
              <a:rPr lang="fr-CH" b="1" dirty="0" err="1"/>
              <a:t>protect</a:t>
            </a:r>
            <a:r>
              <a:rPr lang="fr-CH" b="1" dirty="0"/>
              <a:t> all people </a:t>
            </a:r>
            <a:r>
              <a:rPr lang="fr-CH" dirty="0" err="1"/>
              <a:t>against</a:t>
            </a:r>
            <a:r>
              <a:rPr lang="fr-CH" dirty="0"/>
              <a:t> </a:t>
            </a:r>
            <a:r>
              <a:rPr lang="fr-CH" dirty="0" err="1"/>
              <a:t>known</a:t>
            </a:r>
            <a:r>
              <a:rPr lang="fr-CH" dirty="0"/>
              <a:t> and </a:t>
            </a:r>
            <a:r>
              <a:rPr lang="fr-CH" dirty="0" err="1"/>
              <a:t>emerging</a:t>
            </a:r>
            <a:r>
              <a:rPr lang="fr-CH" dirty="0"/>
              <a:t> </a:t>
            </a:r>
            <a:r>
              <a:rPr lang="fr-CH" dirty="0" err="1"/>
              <a:t>infectious</a:t>
            </a:r>
            <a:r>
              <a:rPr lang="fr-CH" dirty="0"/>
              <a:t> </a:t>
            </a:r>
            <a:r>
              <a:rPr lang="fr-CH" dirty="0" err="1"/>
              <a:t>diseases</a:t>
            </a:r>
            <a:r>
              <a:rPr lang="fr-CH" dirty="0"/>
              <a:t>, by </a:t>
            </a:r>
            <a:r>
              <a:rPr lang="fr-CH" b="1" dirty="0" err="1"/>
              <a:t>improving</a:t>
            </a:r>
            <a:r>
              <a:rPr lang="fr-CH" dirty="0"/>
              <a:t> </a:t>
            </a:r>
            <a:r>
              <a:rPr lang="fr-CH" b="1" dirty="0"/>
              <a:t>the </a:t>
            </a:r>
            <a:r>
              <a:rPr lang="fr-CH" b="1" dirty="0" err="1"/>
              <a:t>availability</a:t>
            </a:r>
            <a:r>
              <a:rPr lang="fr-CH" b="1" dirty="0"/>
              <a:t> </a:t>
            </a:r>
            <a:r>
              <a:rPr lang="fr-CH" dirty="0"/>
              <a:t>of </a:t>
            </a:r>
            <a:r>
              <a:rPr lang="fr-CH" b="1" dirty="0" err="1"/>
              <a:t>high</a:t>
            </a:r>
            <a:r>
              <a:rPr lang="fr-CH" b="1" dirty="0"/>
              <a:t>-</a:t>
            </a:r>
            <a:r>
              <a:rPr lang="fr-CH" b="1" dirty="0" err="1"/>
              <a:t>quality</a:t>
            </a:r>
            <a:r>
              <a:rPr lang="fr-CH" dirty="0"/>
              <a:t> </a:t>
            </a:r>
            <a:r>
              <a:rPr lang="fr-CH" b="1" dirty="0"/>
              <a:t>vaccines </a:t>
            </a:r>
            <a:r>
              <a:rPr lang="fr-CH" dirty="0" err="1"/>
              <a:t>globally</a:t>
            </a:r>
            <a:r>
              <a:rPr lang="fr-CH" dirty="0"/>
              <a:t>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B545-F8A6-4A3A-AB25-DF5787781C71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868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DCVMN Collaborating organizations and Partners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40962" name="Picture 2" descr="http://www.dcvmn.org/system/files/styles/136/private/pictures/picture-123-1372947079.png?itok=fBuiUf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272" y="4724476"/>
            <a:ext cx="1080120" cy="833916"/>
          </a:xfrm>
          <a:prstGeom prst="rect">
            <a:avLst/>
          </a:prstGeom>
          <a:noFill/>
        </p:spPr>
      </p:pic>
      <p:pic>
        <p:nvPicPr>
          <p:cNvPr id="40966" name="Picture 6" descr="http://www.dcvmn.org/system/files/styles/136/private/pictures/picture-221-1394965315.gif?itok=Mj-mam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03" y="5733484"/>
            <a:ext cx="1025943" cy="792088"/>
          </a:xfrm>
          <a:prstGeom prst="rect">
            <a:avLst/>
          </a:prstGeom>
          <a:noFill/>
        </p:spPr>
      </p:pic>
      <p:pic>
        <p:nvPicPr>
          <p:cNvPr id="40968" name="Picture 8" descr="http://www.dcvmn.org/sites/default/files/styles/136/public/pictures/picture-54-1362500655.png?itok=PvbLEL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024" y="4794593"/>
            <a:ext cx="1295400" cy="1000125"/>
          </a:xfrm>
          <a:prstGeom prst="rect">
            <a:avLst/>
          </a:prstGeom>
          <a:noFill/>
        </p:spPr>
      </p:pic>
      <p:pic>
        <p:nvPicPr>
          <p:cNvPr id="40970" name="Picture 10" descr="http://www.dcvmn.org/system/files/styles/136/private/pictures/picture-220-1394961803.gif?itok=DhZMH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0072" y="2327498"/>
            <a:ext cx="1295400" cy="1000125"/>
          </a:xfrm>
          <a:prstGeom prst="rect">
            <a:avLst/>
          </a:prstGeom>
          <a:noFill/>
        </p:spPr>
      </p:pic>
      <p:pic>
        <p:nvPicPr>
          <p:cNvPr id="40974" name="Picture 14" descr="http://www.dcvmn.org/sites/default/files/styles/136/public/pictures/picture-52-1362500694.png?itok=DRK2XUX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4672" y="5461731"/>
            <a:ext cx="1295400" cy="1000125"/>
          </a:xfrm>
          <a:prstGeom prst="rect">
            <a:avLst/>
          </a:prstGeom>
          <a:noFill/>
        </p:spPr>
      </p:pic>
      <p:pic>
        <p:nvPicPr>
          <p:cNvPr id="40980" name="Picture 20" descr="http://www.dcvmn.org/system/files/styles/136/private/pictures/picture-126-1372947446.png?itok=ihYRhyc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715" y="2539810"/>
            <a:ext cx="1008112" cy="778322"/>
          </a:xfrm>
          <a:prstGeom prst="rect">
            <a:avLst/>
          </a:prstGeom>
          <a:noFill/>
        </p:spPr>
      </p:pic>
      <p:pic>
        <p:nvPicPr>
          <p:cNvPr id="40982" name="Picture 22" descr="http://www.dcvmn.org/system/files/styles/136/private/pictures/picture-114-1372944625.png?itok=sRda7AE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4672" y="3910020"/>
            <a:ext cx="1295400" cy="1000125"/>
          </a:xfrm>
          <a:prstGeom prst="rect">
            <a:avLst/>
          </a:prstGeom>
          <a:noFill/>
        </p:spPr>
      </p:pic>
      <p:pic>
        <p:nvPicPr>
          <p:cNvPr id="40990" name="Picture 30" descr="http://www.dcvmn.org/system/files/styles/136/private/pictures/picture-203-1386339761.png?itok=duTNJMP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8937" y="4009117"/>
            <a:ext cx="1511424" cy="1166908"/>
          </a:xfrm>
          <a:prstGeom prst="rect">
            <a:avLst/>
          </a:prstGeom>
          <a:noFill/>
        </p:spPr>
      </p:pic>
      <p:pic>
        <p:nvPicPr>
          <p:cNvPr id="40992" name="Picture 32" descr="http://www.dcvmn.org/sites/default/files/styles/h26_desaturate/public/partner/image/Bosch_SL-en_4C_M.jpg?itok=mSRnOBX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9005" y="2599613"/>
            <a:ext cx="1073198" cy="344484"/>
          </a:xfrm>
          <a:prstGeom prst="rect">
            <a:avLst/>
          </a:prstGeom>
          <a:noFill/>
        </p:spPr>
      </p:pic>
      <p:pic>
        <p:nvPicPr>
          <p:cNvPr id="40995" name="Picture 35" descr="http://www.dcvmn.org/sites/default/files/styles/h26_desaturate/public/partner/image/gea.png?itok=u8q9nRY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46431" y="3154843"/>
            <a:ext cx="779813" cy="247258"/>
          </a:xfrm>
          <a:prstGeom prst="rect">
            <a:avLst/>
          </a:prstGeom>
          <a:noFill/>
        </p:spPr>
      </p:pic>
      <p:sp>
        <p:nvSpPr>
          <p:cNvPr id="41006" name="AutoShape 46" descr="data:image/jpeg;base64,/9j/4AAQSkZJRgABAQAAAQABAAD/2wCEAAkGBxQQEhQUExQWFhUXFBgZGBgWGBgYHhoYFhgWFxoYFhgYHCghGRolHBcWITEmJykrLi4uGSAzODMsNygtLisBCgoKDg0OGxAQGzQmICY3LjI0Ny40Ly80NywtLC80NDcsNC8sLCw0LDcuLSw0LDQsLyw0LCwsLDQsLCwsLCwsLP/AABEIANkA6QMBEQACEQEDEQH/xAAbAAEAAwEBAQEAAAAAAAAAAAAABQYHBAMCAf/EAEQQAAEDAgMEBgUKBQQCAwEAAAEAAgMEEQUSIQYxQVETImFxgZE0QlKhsQcUIzIzYnJzssGCktHS8BZDwuFToiRj8RX/xAAbAQEAAwEBAQEAAAAAAAAAAAAABAUGAwIBB//EADsRAAEDAgIGCAYBBQACAwEAAAEAAgMEEQUhEjFBUWFxEzKBkaGx0fAUIjM0weFCBhUjUvFicoKSsiT/2gAMAwEAAhEDEQA/ANxRERERERERERERERERERERERERERERERERERERERERERERERERERERERERERERERERERERERERERERERERERERERERERERERERERERERERERERERERERERERERERERERERERERERERERERF4VlYyFuaRwa3mT8OZXtkbnmzRcrnLMyJuk82CgpNpzI9scERJeCWulPRtcBxbfVymiiDWl0jtWu2Z7VWHEy94jhZmdRdkDy3qOrMTqnOMcczXScWQRgtb+OR+gXeOCADSc2w3uPkAok1TVOOgx4LtzRkOZKhP8A+nXEi0rzfPlLSLO6IXeW6agDzUzoKUDNo2eOq6rfiq8nJxN72tt0ddlI0WLVTWtdJPlY76r3RtfGexzm6sN9NQo8lPASWtZmNYvY+ORUyGrq2gOkksDqNrt7SMweamXbQTQOYJo2SB/1XU7sxcBxDDqQoopI5ATG4i2vS9VYHEJYS0StDr6iw38FMYbi0VQPo3gkb2nRw72nVRJYJIusFYQVcU/UPZt7l3LipCIiIiIiIiIiIiIiIiIiIiIiIiIiIiIiIiIiIi85pmsALiACQBfmTYAdpK+taXal5c9rRdxXovi9IiKJxTFyxwhhb0k5H1eDB7Uh4Ds4+KlQ04c3pJDZvnyUGpqyx3RRDSedmwcSvOjwIB3S1Duml33I6reyNnD4r6+qNtCIaLfE8yvMVCAeknOm7wHILhq6V+IuALTFAxxs4ttI9w0u0OHUb/nd2Y9tILg3ce4eqjSxPrzYjRYP/sTwvqCjKts9O35kxrXtIzF0LbSdFezszd2Y7r/1UlhilPxDjbnqv6KFKJ4G/BtFxru3raO243r0mxWNtRSZYpWNibKMhjIdqywyj1u1eWwPMUl3Al1s78V7fVRtnh0WOAbpZWz1eK+G1kkUjmxQlkNQ8BoqG5Wtkdvs3Xqnl/RfTGx7QXuu5v8ArrsvgmkjeWxMsx5y08gHHhuK7IMBkoSJorSuAIkYWgXBNz0Ps25cfcuTqtlQOjf8o2H1XdlBJRkTRfMdo4f+O7ltUhJT09bGJ2nI4f7jTkewjeHHs7VwD5qd3RnMbtYPJSnR09YzpmmxG0ZEc/2uTBdpNckxzNzFjJw0tY8jgb6A+79+lRR5aUevWW7QuFJiRvoS5i9g61gf2rSq5XSIi8xM0uLLjMACRxsbgHu0K+6JtfYvOm3S0b5r0XxekRERERERERERERERERERERERERF8SyBoLibAAkk8AN5X0Ak2C+OcGgk6gqPh+IPr69h1EUV3Nb2DQOP3iSFcywtpqYj+RyWap6l9dXA/wbcge9qvapVplFY5iLo8scQzTymzBwHN7vuj/OKk08Ifd7+qNfooVZUOjtHHm92r1PAKq1+NiiDoach8pN5pnakv42HGx8B2m5VnHSmotJLk3YOCo564UYMUOb/5OO/33cSoN20NUTfp337DYeQ0U0UcAFtEKrOJVRN+kKmMJ22kYQJx0jfaAAcPLQ+7vUOfDGOF48j4KxpcdlYbTfMN+30VrwaOMdJUCUP6Z185sLNGjWdltyrJy/5Yi22js471e0jY/mnDr6R18Ng7Fz4pKDXURuLWn4/cC6Qg/DS//HzXGpcDWwG/+3/5XvtBLBJC+N80bSRdpLhcOGrSBe+9eKVsrJA5rSezYutc6CSIxveBfVnt2KPwzad0sTAyGSWa1nWsGBw4uedBff4rvNQtY8lzgG7N/cotPijpYgGMLn7dgvxOpR+JYPKy9RMGlheHTQRFwGUesTfrOG8+Oq7xVDHf4o9dsiba93BRaijlafiJbFt7ua29rb+JG1Wx1LFNCGZWmJzRYDQZeBbbd2KrD5I5NK/zBXhihmh0LAtI8OCjcJqXU8vzWZ2bS8Lz6zR6jvvD/OF5EzGys6dg5jcd/JRKaV0Enw0pv/qd43HiFPqErNVDblz4HwVMZsWksPjqAeYPWVphwbI10T9uaocZMkLo6iPWMvfirBguJtqomyN0vo4ey4bx/nAhQaiEwvLD7CtaSpbUxCRvbwK71xUlERERERERERERERERERERERfhNkQmypuPY309AXt0zymM9wJPvaG+atqal6Oq0TsF/fas/XV3TUBe3abePouXCqhuGQZ3i88wuGbiGjdm5DefdwXSZjqyXRb1W7ePBcKaRmGwaTx87tnDirLs/USGn6ad2rrv5BrLaWHKwv4qvqWMEvRxjVlzKuKGSQwdNMdefIe81HUj3dDUVzh13xu6IH1I2g5B4mxK7vA6RlMNQIvxO1RIi7opKx3WIOjwaNXqVnRK0Cx5N0X1ERFYdi6v6XoHjNFMCHNO64BINvC3lyVfiEf+PpG5Fqt8HmtL0Ds2u2cVO4jgNO2rpWCIBjxLmFzrlZcceBUKKqmMEji7MWt2lWlRQ07auJgbkdK+vYFPwYHTs+rDGDzyg+8qC6qmdrcVasoadmYYO5cVIOgrZI9zJ2CRvLOzquA8LFdn/wCSnDtrTbsOpRov8NY5mx4uOYyPqpqdwDTcEi2oALrjlYC5UNoN8lYvIDTfV3qnYTVzhzqWAZG3c+N8wILYybENYR1rOJtdW08cRaJpDc6iG7+az9NNOHGmhFhmQXbG8Btz1KSqNlwY3OD3PqdHNlcdc7TdoA3NbfT/APFHZXHTAtZmqw3FTJMLBjJBJk1hx3jVyCkcLrPnVOHatcWlrraFrxoe0a6+SjzR9DLbWNY5KXTTfEwaWonI8DtVYixb5w2Siq7NkuWtk3DO06ZhwNxv4387J1P0RFRDq124KlbV/EB1HU5O1A8Rqv7zXxsRK6nkqIpLjKzO4HgWGxPiD7gvuItErGPZty715wZzoJJYpMrC/crbgmIfOYWS2tmGo5EEgjzCq6iLopCzcr6jqBUQtk3rvXFSURERERERERERERERERERFH4/LkppnDeInW7yCAu9M3SmaOIUWtfo07yNx8lU9h3MMMwkALYntlseBDTr/wCqs8RDhI0s1nJUWCmMwvEguGnS8P0ozCaV+I1Rc++W+Z55N4MHw8ypM8jaSDRbr2eqhUsT8Qqi9+rWeWwK57Um8TIG6GaRsenBm9x7rD3qooxZ5kP8QT27Fo8RJMbYW/zIHZt8F3YnSZqeSNoteJzWj+GwHwXGGS0rXnffxUioi0qd0bdxA7lj61i/PkRERFZtg8NMk/S26kd9ebiCAPIk+XNVuJTBkWhtPkrrBKZz5+l2N81Y9ojJ87o+iDS+01s9wPqC97a7rqvpdDoJNPV8urmriv6T4qHo7X+bXq1Lpy1x+s+mYOJAe6w4nrGy53pdgce5dgK49ZzAO0+agca2zsctOAcunSuA155R/ncptPhtxpS9w/Kq6zG7HRgzttP499igTtLVXv0zv/X4Wsp3wUGrRVV/dKu99M+ClsL2zcHN+cMa8Dc8ABzb6E8j4WUWbDQQeiNuGxWFNjbg4dOL8do99ivlJVMmYHscHNO4j/NCqR7HMdouFitPFKyVoew3BUPh46Gsmi9WVomb+L6r/EmxUuX/ACU7X7Rl6KDB/iq3x7HDSHPUVB7f4PYioYNDYSW57mu/byUzDKjLondiq8co8/iGdv4PvgvRtcJcOkmIHSiPoXO4kZmgX56EFfDEWVYjHVvpBexUCTD3THrW0Se39rr+TqW9O9vsym3cWtPxuuWKNtKDwXfAXk05G4/gK1qsV4iIiIiIiIiIiIiIiIiIiIo/Hos9PMwfWMT7DnYf1t5rvTO0ZWu2XCi1jdOB7BrIKpOxVOZWVUYNi+IC57cw/dXGIPDHRvOwrN4NGZWTRjaLea7KSpbFUQ0dOeq2QGV/GRzdSPwi3+ceL2F8Tp5ddshuCkxStiqGUkGoH5jvIU9W9evp2/8Ajikk8XWYoUfy0zzvIH5VpL81bGNwce/JcW0O10cQcyI55LEXH1Wnv4kcgu1Lh73kOfkPFRa/GI4gWR5u8As6WgWQREREWn7E0ro6VucAZiXi3suAIzdv/SzWIPa+Y6OzJbbCInx0wDtufYd/Ffm0mPtpHsvFnJaSHXAtwIBsey/eF9pKQztNnWTEMQbSubdl77VUMc2rlqWlgAjYd4BuT2F3LuVrT0EcJ0jmVn6zF5ahugBotUAp6qURERFN7K42aWUAn6J5s8cuAeO0fDwUKtphMy46w1eis8MrjTSgE/Kdfr72K74z1aqjfzc9h7Q9unvCpoM4ZG8j3Faaq+WphfxI7wuDarEzTTx5hmhkjLZGHcQDqR2gOXeigEsbrZOBuComJ1Rp5maQuxwsR75rhxbDm09DL0b80ckrHs7GnLoee5doJnS1LdIWIBBUaqpm09C/QN2uII5ZLu+TyPLTucdM8pt25Wjd5O8lxxR15QBsCk4C3RpyTtP4/wCq1qsV4iIiIiIiIiIiIiIiIiIiIqltrXup5qWRvDpLjmPo7tPeFaYfE2WORh4flUOL1DqeWKRvHuyXjDTiiiqqiI/RyMYYezOToR90uC9Oeah8cT9YJv2LwyMUcctRGflcBo9vpdR/yfUmaZ8p3MbYE+0/Tf3X813xSS0YYNvkFEwKLSldKdnmV6bf1DmVDcri3NBlNuLS9xI7tAvmGMa6I3Go/hesckeycaJtdtuy6qCtln0RFbtntk46mASOkcHEnRtrCxI1uNTx8VU1Ve+GXQAyWgoMIiqIBI5xub6lI4dsMyN4dJJ0jR6uXKD+LrG47FHlxRzm2YLFTKfAY436UjtIbrW781bSQ0dgHwVXrKvcgFlO02L/ADqYuBd0Y+oHWFrhodoOZF1p6On6GOxGe1YbEqz4mYkH5RqvyF/FRKlqvREREREREWgNqOkhw5x39MwfyBzT8FQlmhJMOB8bLWiQyQ0xOu48AQvbb6k6SnzjfE4E/hdoffY+C8YZJoy6J2r3jcPSU+kNbc+wqGwJr6uilpgesx7C2/BrnX91nFS6ktgqWynUQe+3/FX0QfV0T6cawRbkT/1e1BVD59T08Z+igztH3n9G/O89t7+/mvMsZ+GfK/rOt3XFgukEw+Njgj6rLjmbG5V7VKtMiIiIiIiIiIiIiIiIiIiIqt8oVIX07Xj/AG36/hdofflVlhcmjKWnaPJUmOwl8AeP4nwPsKvYfUumoJ4N7oy17RzaXAkDuNz4qdKwR1TZN9x22VVTyumoJIdrbEcrpisho4oaZuj7iaW3tXBa3wsPIJC0TvdKdWockqXmkijpxryc7nsHvgpD5SINYX8w5p9xHxK44S7JzeSlf1AzqP5hUtXCzaIi0D5OZrwyN9mS/g4D9wVQ4q20jTwWswB94XN3HzCtyq1fKI2q6T5rJ0V81h9XfluM1vC6lUeh0zdPUoOJdL8M7otfDdt8FlC06waL6iIiIiIiL4iv2GQnNh8XsxvmcOWYdX3uKo5nZTP3kBaynYb00e4Fx7dXmufEMSyYjJG/WKRrYnjsc0WPgXHzK6RQ6VIHN6wuR3/pcZ6rRxB0b+q4Bp7R+1z4dG/D2VpdoRljYeZOYhw8CCvcpbVOiA4krlA19Aydx4AeK8/k9pC6d0nBjDr95+g9wcvWKSWiDd/4XPAYi6cybAPE+ytEVCtaiIiIiIiIiIiIiIiIiIiIuPFpY2xO6b7M9Vx5Bxy68tSNV1ha8vGhr19y4VLo2xnpeqcj25Kj4TSPoa6MHWOQlrXjc5rt2vO+VXM8jaimdvGdt1lmqWF9FWtGtrsgd4PsKM2kcZK2X8wNHhZoUmkAbTt5KFiBMla4cbK87YUfT0zw3V0dn2HNouR/KSfJUtDL0cwvqOXvtWmxWHpqZwGtufd+ll60qxCIiuPybzWfM2+9rSB3E3t5qoxZvytPNaL+n3gPe3kr6qRaheXzhmbJmbmtfLcXtztvXrRdbStkvHSN0tG+e5U/bXZ1gY6oiGUg3e0biCbZgOBudfFWuH1ji4RPz3LP4xhrAwzxixGv1VGV2swiIiIiIpfZrBXVUoFvo2kF57PZHaf+1DrKkQs4nUrHDqF1TIL9Ua/RXfBnCSeoqTYMFoozuGSPVxvyLlTzgsjZFt1nmdS0tIRJNJUHUPlHIa+y6p227bVkh5hh/wDUD9lbYeb047fNZ7GBo1jjy8lL7YSvqPmsLAXOewSEDm4ADuA6yi0LWRdJI45A29+CsMWdJP0ULBckX9+Kntl6eKBpgY4OkZZ0pG7M7hf+G1uxQax75HCRwsDq5BWeHRxQMMLDdwzdzP8AxTihqyREREREREREREREREREREXNiVIJonxnc5pHceB8DYrpFIY3h42LjPEJo3RnaFnmB4w6kk6GobmjD9QRcxvafrN7L6+8dt9U04nb0kRzt3jisnR1rqWToZxdoPcRtHvlx7cVwzNiMTm6smc2QEaghti74X8VxhntSOB1tuO/UpNTS6WIMc3U4g92v3xXphGMEYjM1x6ksjmWPNvVZ8LeK8z0wNI0jW0X79a9UtaRiD2u1OJHaMh6KD2owk0sxAHUd1mHs4t8Dp3W5qbR1HTR32jWqzE6M00xA6pzHvgohS1Xr6jeWkEEgjcQbEdxC+EAixX1ri03abFd0eO1Dd08ni4n4rgaWE62hS24hUt1PPeuSKR5d1S4vebaE3cSd3bc2XVzWhuYyCjsfIX/ACk3PebrUq6jcaJ0R6zxBl73NZ+5CzMcjfiA/UL+F1uJoXfBmM5nRtzICyhalYNERSeE4FNVNc6IAhpsbkDXfoo09XHCQHqbS4fNUtLoxkFPYbsI8kGd4A9lmpPiRYe9QZcVba0Y71a0+AOveZ2W4KdxVwp4mU1M0Nkl6rAPVHrSOO/QcefcoMIMrzNKchmfwFaVJEEbaeAWc7IcN5KhtsZhTU8VJGdCLu7Wjn+J1z4KZQNM0rp3e/8AgVdi0gpqdlLH28v2VxY/RuqZaRw3zwsHiNXHwBv4LtTSthZID/ElR66F1RLC4fzA/fgu3avH2xEw09g8NDHyDeGj1Gn48u/dxoqQvHSS6tYH5UjE8QbGeig12sTw3D3lzUzsThxhpwXDrSHOeweqPLXxUTEJuklsNQyVhhFMYae7tbs/RWBQVaoiIiIiIiIiIiIiIiIiIiIiKn7bbPGT6eIXcB12je4D1hzIHu7la4fVhn+N+rYs/jGHGT/NGM9o3/v8KO2IxsNc2CWxaT9G4+q4+qDyPx713xGluDIzXtUXBq/RcIZNWw7ju7VB42x0VVLwcJS4HvOZp94U6nIfA3dZVdYHRVT94N/ytErqWOvp2gkAuY17TxaSN9uXAqgje+llJGw2K100UddTgHWQCOCrWyOEtjqZYqhrc4ZZrXahwJN3NvvFh7z2qwrqgvha+I5X93VPhVG2OofHOM7ZA7RwVl/0tSXv0I83W8r2Vf8AHT2tpeSuP7VSXvoefqu2mwqCP6kUbTzDRfz3ri+eR/WcVIjpYY+owDsUbV4lQ0zy76ISf/W0F3iWjTxUhkNVM22duJyUSWqoad2kbaXAZ+Ciq7btmVwijfmIIBdYAdtgTfuUmPCn3BeRbgoM2Px6JEbTfiqIrxZZERWzYHFmxPdC82EhBaTuzbrHvFrd3aqrE6cvaJG7NfJX+B1jY3GJ5tfVzVzxfFGUzLuuXE2YwfWe7gAFUQQOldYatp3LQ1VUynbd2ZOobSeC5MHoXMJnqCOnksLX0Y3hGz9+Z8z1nlDh0cXVHid5XGkgc0mafru8BsA/KoO1dZ01VKeDXZB3M0+Nz4q8oo9CBo7e9ZTFJulqnHYMu5WbGsU+Z0sETbdP0TRfiwFoDj2E7h3dirqeDp5nPPVv3q7rKv4SmZG3r2HZkobZHZ81LxJIPomnW/rkcBzHPyUuuqxE3Qb1j4KuwvDzUP6R4+UeJ961pYWeWxREREREREREREREREREREREREXzJexta9tL8+1fRa+a+G9slm+IPpp5DmDqScOOb1mFwPG1i034gW4rQRCaNgt87e42WQnNLPIdIGJ/eL9nmpHaPA3zwx1DS18gYBJ0ZzB4G57DxPZ/RR6SqbE8xHIXyvs4FS8QoHzxNnbYuAztnfiFGTySNo6Wdji10T5I7jfqczb9mhFu1SWtYaiSNwyIBUN7pG0cMzDYtJHjl2Kaw7E4sSa2Ob6Oobqx7TY35xngebf8EKWCSkJczNp1g/n1VjT1UOINEcvyyDURl3fkex8YriVfSDrZJGD/AHAz9QB6p93aV6ghpJ9Vwd1/JeaqpxClGdnDfbz3KsYhj9ROLPkOX2W2aPEN3+N1ZRUkMWbW5qknxGpnFnuy3DJRqkKEi+oiIiIuzDMKlqXZYmE8zuaO93+FcZp44Rd5UmmpJah1ox6K7CGLDWCWd5mnLcrbkk2Hqx3+q0cT/WyptKSrdoRjRbt/fH3xWl0IcPYJJnaT9Q9BuHH/AIojBcRlq6vpZD1YmPeGi+VtgQABzuRrvNlKqIWQQaDdbiAoFHUy1dX0r9TQTbZqXjslgLqiQTSD6Npvc+u7fYdl958O73XVbYmdG3X5LlhdA+eTppOqM+Z9619YkYBO+Wpk6Z5d9lDqABoGukNtw0IGq+Q9KYwyJuiN5/AXqo+HExkqHaR/1bq7T6K8YJMXwscYxECOqwG9m8OAtzsqaoaGyEaV+PFaWjeXwtcW6O4cF3ripKIiIiIiIiIiIiIiIiIiIiIiIiIiqu2GzXT/AE0Q+kA6zfbA5feHvVnQ1vRfI/V5fpUeK4Z0/wDlj63n+1ScOxOalccji036zTuPY5p4+9XEsEczfmF+P7Wbp6qeld8htvHqFcqHGIMQidTvAie/hwLt4c08Texsde9VElNLSvErcwPLitFDWwV8RgeNFx8944qlYhQyU0mV4LXA3BHG25zSriKVkzLtzHvWs3PTy00mi8WI93CvmyG0PzkdFL9q0b/bbz7+apK6j6E6bOqfBanCsR+Ib0cnWHiPXeuvEdlKaa5yZHc4+r7t3uXKKvmjyvccV3qMJpps9Gx4ZfpQNRsCfUmHc5tveD+ynNxYfyb3Krk/p4/wf3hcp2En9uLzd/aun91i3Hw9VH/sFR/sPH0XtBsDIfrzMH4Wl3xsvDsWb/FvvxXVn9Pv/k8dgv6KZoNi6eOxfmkP3jYfyj97qJJiUz8hlyVjBglNHm67jxXfjOJR0MNw0DgxjbC55abhzXCCF9RJa/MqVV1MdHDe3IBZjV1MlVLmdd73GwAF+5rRyWkYxkLLDID3msXLLLUy6TsyfeSueGCLC4CZ9ZZdSwWJsL2bysLm53XPHRU82nWy2j6o2rRUwiw2C83Wds/Hqq1jG0ctR1fs49wjZoLcnH1vh2Kxgoo4s9Z3lU1Xic1R8vVbuH5UlslsyZiJZm2jGrWn1z3ez8VHrq4MGgw5+X7UzC8LMpEso+XYN/681ogVCtaiIiIiIiIiIiIiIiIiIiIiIiIiIiIiIo3E8CgqNZGDN7Q0PmN/ipENVLF1TkolRQwVGcjc9+1VDFMJoaZ1nyT5h6rR8HFoHvVpDUVUzbtAt74qgqaOgp3fM51937t+V61e2MTmBnQGUAAfSltzbibA6ryzDZA7S07cl7lxqFzNDo9If+Vv2ouDaCON4fHSxNcNxzP0vpzspTqR726LpCR2KEzEo436bIQDzKkmbfScYWHucR+xUY4S3Y4qWP6hftYO9T8e0Lw0OlpZmNIvdoDwAeYFiPJQTSNJsyQHwVs3EHhodJE4Dhn+11Q7RUz2lwmaAN+bqkfwnVc3Uc7TbRXZmI0zm6QeO3LwXONpBJ9hDLN94Nyt/mcvfwZb9Rwb4nwXIYiH/RY53G1h3lQlZtxJG4sNOGuabEOcSfcApseGMc3SD7jgFWy47JG4tMdiN5/Si6/akVFulp435b2u54tffuPYFJjoDFfQeR3KFNiwnt0kQNua6sM2tih+rSNZzLCL+9t/euU2HySa5Cea7U+MQxaoQOX/ABfLn0VZKXPfUNe87iA7wGVp0X0CqgZZoaQPfBfCaGrk0nOcHHt8gVaMO2WporODM53gya+7d7lWy1078ibcldU+FUsXzBtzxU3ZQ1ZL9RERERERERERERERERERERERERERERERERF5T07ZBle0OHJwBHvXprnNN2my8Pja8WcLjioep2RpX69GWn7riPdu9ylsxCdu2/NV8mEUj89G3JcZ2Fp7/Wl7rt/tXX+6Tbh77VH/ALDTXvc+HopHD9mqeAhzWXcNxec1u6+gPgo8tbNILE5cFMgwymhOk1ufHNR+K7Suc/oKRvSSne7e1vO3A25nTvXeCiAb0k5s1RanE3Of0FKNJ2/YPfcvOLYtr2udPI50z9S4bmnsHrePhZejiTmkCNtmjYubcFa9pdM4l52jZ792XlFi09A4RVQzxHRkrRw7eenDf3r06niqgXw5O2heW1c9C4R1Obdjh7/fNT1XhtPWNa5zWvBHVe02Nuxw+ChRzTU5IBtwVnLTU9W0OcARsP7US/YWnJ0dKOwOb+7VKGKTDYPfaoDsBpiciR2j0XvBsZSt3tc78Tj/AMbLw7Epztt2LqzBaRusE8ypijw6KH7ONrO4C/id5USSV8nWN1YRU8UX02gLqXNdkRERERERERERERERERERERERERERERERERERERERERFD7SUdROzo4HMY0/XLnOBI9kWabDmpVLJDG7SkBO73dQK+GomZoQkAHXe9/JemAYKykjyt1cfrv4k/sOQXypqXTuudWwL1RUMdKzRbr2nf+lKKMpq8K2kZMwskaHNO8H4jkV7jkdG4Oac1zliZKwseLgqAwLBKiklcGvY+nJ+q4uDh2gBts3jY9nCbU1MU7ASCH+Hn/wAVXRUNRSyENcDGd97+Vr+asyr1cIiIiIiIiIiIiIiIiIiIiIiIiIiIiIiIiIiIiIiIiIiIiIiIiIURVc7c049WX+Vv9ysv7XNvHj6KlOO0wNrO7h6qyxPzNDhuIB89VXEWNlctdpAFfa+L6iIiIiIiIiIiIiIiIuDGMWjpWZ5Dv0a0b3HkF2gp3zO0WqLVVcdMzTkKqUu3z79WFoH3nEn3AK1bhLbZuVC7+oXX+VnirJszjJrI3PLMha7LYG99Ab7hbeq6rpugeG3urnD634uMvItY2UwoqnoiIiIiIiIiIiIiIiIiIiIiIiIiIiL8KIs+dsJOb/SRebv7VfDFYtx8PVZQ4BOTfSHj6K/U7MrGtO8NA8hZUbjdxK1LG6LQCvReV6REREREREREREREREWbfKBMXVIbwbG2w77kn4eS0GGNAhvvKx+OvJqA3YApnZjZiB8DJJG53PF9SQAL6AAFRKyulbKWMNgFY4dhdO6BskguTmrLh+HR04LYm5QTci5OtgOJ7Aq6WZ8pu83VxBTxwAtjFgutc13REREREREREUJV7U00T3Me8hzTY9Vx177KYyhme0OaMjxVdLitNE8sc7McCpmJ4cARuIBHcdVEIsbFWDSHC4X0vi+qKxPaGCmfkkcQ6wOjSdDfiO5SYqSWVukwZKDUYjBTv0JDY8l20FY2eNsjDdrr2JFtxI3HuXGSN0bi12tSYZmTMD2aiouq2rponuY57g5pIPVcdR4KSygme0OAyPFQ5MVpo3ljnZjgV2YpjMNM0GR1rjRo1J7guUNNJKbMC71FZDTtvIfVQX+vYb/ZyW59X4XU3+1S26w8VV/3+C/VPh6qZwrH4KnSN/W9l2h8Bx8FDmpZYc3DJWVNXwVGTDnuOtSijqYoKba2mY5zS912kg9R28Gx4Ka3D53AEDxVY/F6Vji0uzHAqdUJWa5q6ujgbmkeGjt49gG8ldI4nyHRYLrlNPHC3SkNgq9Nt1ADZrJHdtgPibqe3C5SMyAqh+PU4NgCffNdWHbX08xDSTGTuzgAeYJHmuUuHzRi+vkpFPjFNMdG9jxVgUFWi/CURQGIbYU0RIBMhHsC4/mJAPgp0WHTPF7W5qqnximiNr3PBckW3cBOrJG9tmn4FdXYXKBkQuDcepybEEd3qrBh+JRVDc0Tw4ceY7wdQoMsL4jZ4srWCpinbpRm68sUxmGmy9K4tzXt1Sd1r7h2heoaaSa+gNS8VNbDTW6U2us52rr2VFQXxm7S1ovYjUDXQrQUUTootF2tZDFKiOeoL4zcWCtOBbT00VPEx7yHNYARlcde8BVlTQzPlc5oyPEK8o8UpY4GMc7MDcfRWWgrWTsEkZu03sbEbjY6HtCr5Y3Ru0Xa1cQTsmYHsNwV0LmuqIiIiIiIiIiyTaj0qf8AGVqaP6DOSweJfdP5rVKD7KP8DfgFmZOueZW4h+m3kF7rwuizb5QfSh+U34uWgwv6Pafwsfj33I5DzKt+xvocPc79TlVV/wBw73sWgwr7Rnvas72j9Kn/ADXfFX9J9FnILI4h91JzKseC7POrSampcbPPVaNLgaDXg3kFX1FWKf8AxQjV771cUmHGs/8A6Kg69Q97Nymp9jKVwsGOYeYe4+5xIUNuJTg3Jv2KwfgtI4WDbdp/N1QMRpH0k5ZezmEFrhp2hw5K9ikbPFpWyKytRDJST6N8xqK1LBK3p4I5Dvc3XvGh94KzVRF0cjmblt6SfpoWybwspxX7eb81/wCorTw/SbyHksLV/XfzPmtgqJxG1z3GzWtLiewC5WTY0uIaNZX6BI8MaXO1BZXVVMuIVIHFzrMbwa3f7hqea0zGR0sPLXxKxEkstfUgb9XAe9au9HsfTMaA5pkdxc4keQBsFTSYjO43BsFpYcGpWNs4XO8qt7YbNtpgJYr5CbOaTfKTuIJ1t3qwoa10p0H61T4thjKdoki1bRuUzsDirpY3RPNzHbKT7J4eBHvCiYnAGPD27fNWGB1bpYzG7W3VyXHt7jRDvm7DYWvIRxvqG91tTzuF2w2mBHSu7PVR8brnA/DsPP09V+bMbIskjbLPc5hdrAbdXgXEa677JWYg5riyPZtXzDcHY+MSzbdQ4cVMVux1M9pDWmN3BzSfeCbFRI8RnaczcKxmwale2zRongqK18tBUmx6zDY8nN369hCuiI6qHgfBZgGWgqctY8QtCrMMhxBkUj81st22NtHgE38gqGOeSmc5rfdlrZqWCuYx7tWztVA2ow9lNUGOO+UNadTfeFe0czpYtJ2tZTE6dlPPoM1WCs2CbJ080Ecjs+ZzQTZ1tfJV1RXzMlc0WsFdUeEU0sDXuBuRvVow2gbTxiNl8ova5udTf91Wyyulfpu1q6p4GQRiNmoLqXNdkRERERERERFkm1HpU/4ytTR/QZyWDxL7p/NapQfZR/gb8AszJ1zzK3EP028gvdeF0WbfKD6UPym/Fy0GF/R7T+Fj8e+5HIeZVv2N9Dh7nfqcqqv+4d72LQYV9oz3tWd7R+lT/mu+Kv6T6LOQWRxD7qTmVq9BGGRRtG4MaB4ABZiQ3eSd5W6haGxtaNgC914XRZx8oY/+U38lv6nrQYX9E8z5BZDHvuR/6jzKtWxPocX8f63KsxD7h3Z5K8wf7Nnb5lZxi32835r/ANRWgh+k3kPJY+r+u/mfNaJtzNlpHges5rffc+4Kgw5ulOOF1rsZfo0jrbbDxVZ+TyHNUucfViNu8lo+F1Y4o60QG8qmwFl6gu3D0WjKgWuXPW0bJmFkjczTa41G7Ubl7jkdG7SabFcpoWSt0Hi4XPh+DQ07i6KMNJFiQXHTQ8T2L3LUyyizzdcoKKCB2lG2x7VluMzdJPM48ZHeVyB7rLTU7dGJoG4LEVjy+oe47z5q7M25pwABHLYCw0Zw/jVMcLmJvcePotIMepgLBrvD1X7/AK8p/Ym8mf3p/apt48fRff7/AE/+rvD1VT2oxNlVN0kbXAZADmsDcE66E8CFaUcDoY9FxVDiVUypm6RgIy2q87EPJo478C8eAe5UuIC1Q7s8lp8HcTSNvx8yqht56W78DPgrbDfoDtWfxz7o8grxsv6JB+WFS1n1381psO+1j5KVUZTURERERERERERFkm0/pU/4ytTR/QZyWDxL7p/Nanh5+ij/AAN/SFmZOueZW4h+m3kPJdC8Los02+kBqyPZjaD7z+4WiwwWg7Ssbjjgaq24BXHY30OHud+pyqK/7h3vYtFhX2jPe1Z3tH6VP+a74q/pPos5BZHEPupOZWtU/wBRv4R8Fl3dYreM6oXovK9LOflE9Jb+S39T1f4X9E8/wFkMf+5H/qPMq07E+hxfx/rcq3EPuHdnkrzB/s2dvmVnGLfbzfmv/UVoIfpN5DyWPq/rv5nzWg7fR3pCfZew/Fv/ACVDhhtPbeCtZjbb0pO4j34qvfJ1JaoeOcR9zmqfiovEDxVTgDrTuG8fkLRFQrWryqKhsbS57g1o3kmwF9N69Na5xs0XK8PkbG3SebBeNLicMpyxysebXs1wJtz07wvb4ZGC7mkBc46mGU6LHAngVkuIsyzSA8JHA+DitREbxtPAeSwdQNGdwO8+a0obK0h/2R/M/wDuWd+OqP8Aby9Fsv7VRn+HifVfv+lKT/wj+Z/9yfH1H+3l6J/aaP8A08T6rzfs3RNNjGwHkXuH/JehWVR1HwHovJw2hGRaO8+qlMOpY4mBsQAZqRYkjU3OpJ4qNK973aT9amwRRxMDYxks8289Ld+BnwV/hv0B2rJY590eQV42X9Eg/LCpaz67+a02Hfax8lKqMpqIiIiIiIiIiIizHbiiMdS53qyAOB7QAHDzF/FaLDpQ+EDaFi8agMdSXbHZ+qsuyW0UToWRyPDHsAb1jYOA0BBPZbyVfW0b2yF7RcFXWF4jE+FsbzZwyzUpiO0MEDSTI1xto1hDifLd4qNFSSyGwHeptRiFPC25cDwGZWZYrM+SQyyCxl64/DctFuzq28Fo4GtYzQbsyWLqnvkk6V4tpZ9mr8LSNjfQ4e536nLPV/3DvexbHCvtGe9qzvaP0qf813xV/SfRZyCyOIfdScytap/qN/CPgsu7rFbxnVC9F5XpZz8onpLfyW/qer/C/onn+Ashj/3I/wDUeZVp2J9Di/j/AFuVbiH3DuzyV5g/2bO3zKzjFvt5vzX/AKitBD9JvIeSx9X9d/M+a1rE6MTxPjPrNIvyPA+BsVloZDG8PGxb2ohE0ToztWV0U76KoBIs6N1nN5jcR4g6HuK00jW1EVgcisPC+SjqASM2nP35LS6LH6eVocJWjmHENI7wVnZKWZhsWlbKGvp5W6TXjtyVY222hjkZ0MTg65Be4brDUAHjrY+CscPpHsd0jxbcqXGMRjkZ0MRvvK9/k8wwtD53C2YZWdoBuT3EgeS8YpOCRGNmZXTAaUtaZnDXkOSi9u8LMU3SgdSTjyeBqPG1/PkpOGzh8egdY8lCxukMc3SjU7z9/lTey21Ebo2xzPDHtFgXaBwGgN+BtzUOsoXh5ewXBVlhuKxujEcps4b9v7U1V47TxNJdMzua4OJ7gFDZSzPNg0qylrqeMXc8eazTEah1bUlzWkukcA1vYNAPIa+K0UTG08NichrWNnkfWVJLRmdQWp4XRiCGOMeq0C/M8T4m6zU0nSSF+9benhEMTYxsCzzbz0t34GfBX+G/QHasljn3R5BXjZf0SD8sKlrPrv5rTYd9rHyUqoymoiIiIiIiIiIiLjxXDI6lmSQXG8EaEHmCusMz4naTFHqaaOoZoSBVGbYA36kwt95uvuOqtW4sLZt8VQv/AKeN/lflxC7cN2GjYQ6V5kt6tsrfHUkrjNij3CzBZSafAomHSkOl4Bd2NbLR1T2vL3NysDQGgWsCSN47Vwp658LS0C+1SazCo6l4e4kWFslKYVQCnibE0kht7E79STw71HmlMry87VNpoBBEIwbgKCr9i45pHyGR4L3FxAy6X5aKbHiT42BoAyVbNgsUshkLjc57FZo22AHIW8lXE3N1cAWFl9L4vqgcd2YZVyCRz3NIaG2bbgSeI7VNp650DdEBVlbhcdVIHuJGVslJYRh4pomxNJcG31Nr6knh3qPPKZXl52qXS07aeIRtNwFBVOxET3ueZJLucXG2Xib8lNZicjWhthkqyTA4ZHl5cc89m3sVpVartRWM4BDVfXFnAWD26Hu7R3qTBVyQ9XVuUKrw+Gp64z3jWq3JsAb9WcW7Wf0crAYtvZ4/pU7v6ez+WTw/a7sN2HijIMrjJbhbK3xFyT5rjLikjhZgspNPgUMZvIdLwCtLGgAACwGgA4BVhN8yrsAAWC+KmnbK0se0Oad4K9Me5h0mmxXmSNsjS14uCqnW7BscbxSlg5OGbyNwfirOPFXgfO2/gqKbAI3G8brc8/ReEWwGvWn07GfuXLo7FtzfH9Lk3+ns/mk8P2rJg2AQ0urG3daxe7U/9DuVfPVSTdY5blcUmHw03UGe861KKMpqgMY2VjqpTI57wSALNy207wp0Fe+FmgAFV1eExVMnSOJvwt6KWw+kEMbI2kkNFgTv8bKLLIZHl52qfBEIYxGNQXSua6oiIiIiIiIiIiIiIiIiIiIiIiIiIiIiIiIiIiIiIiIiIiIiIiIiIiIiIiIiIiIiIiIiIiIiIiIiIiIiIiIiIiIiIiIiIiIiIiIiIiIiIiIiIiIiIiIiIiIiIiIiIiIi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8" name="AutoShape 48" descr="data:image/jpeg;base64,/9j/4AAQSkZJRgABAQAAAQABAAD/2wCEAAkGBxQQEhQUExQWFhUXFBgZGBgWGBgYHhoYFhgWFxoYFhgYHCghGRolHBcWITEmJykrLi4uGSAzODMsNygtLisBCgoKDg0OGxAQGzQmICY3LjI0Ny40Ly80NywtLC80NDcsNC8sLCw0LDcuLSw0LDQsLyw0LCwsLDQsLCwsLCwsLP/AABEIANkA6QMBEQACEQEDEQH/xAAbAAEAAwEBAQEAAAAAAAAAAAAABQYHBAMCAf/EAEQQAAEDAgMEBgUKBQQCAwEAAAEAAgMEEQUSIQYxQVETImFxgZE0QlKhsQcUIzIzYnJzssGCktHS8BZDwuFToiRj8RX/xAAbAQEAAwEBAQEAAAAAAAAAAAAABAUGAwIBB//EADsRAAEDAgIGCAYBBQACAwEAAAEAAgMEEQUhEjFBUWFxEzKBkaGx0fAUIjM0weFCBhUjUvFicoKSsiT/2gAMAwEAAhEDEQA/ANxRERERERERERERERERERERERERERERERERERERERERERERERERERERERERERERERERERERERERERERERERERERERERERERERERERERERERERERERERERERERERERERERERERERERERERERF4VlYyFuaRwa3mT8OZXtkbnmzRcrnLMyJuk82CgpNpzI9scERJeCWulPRtcBxbfVymiiDWl0jtWu2Z7VWHEy94jhZmdRdkDy3qOrMTqnOMcczXScWQRgtb+OR+gXeOCADSc2w3uPkAok1TVOOgx4LtzRkOZKhP8A+nXEi0rzfPlLSLO6IXeW6agDzUzoKUDNo2eOq6rfiq8nJxN72tt0ddlI0WLVTWtdJPlY76r3RtfGexzm6sN9NQo8lPASWtZmNYvY+ORUyGrq2gOkksDqNrt7SMweamXbQTQOYJo2SB/1XU7sxcBxDDqQoopI5ATG4i2vS9VYHEJYS0StDr6iw38FMYbi0VQPo3gkb2nRw72nVRJYJIusFYQVcU/UPZt7l3LipCIiIiIiIiIiIiIiIiIiIiIiIiIiIiIiIiIiIi85pmsALiACQBfmTYAdpK+taXal5c9rRdxXovi9IiKJxTFyxwhhb0k5H1eDB7Uh4Ds4+KlQ04c3pJDZvnyUGpqyx3RRDSedmwcSvOjwIB3S1Duml33I6reyNnD4r6+qNtCIaLfE8yvMVCAeknOm7wHILhq6V+IuALTFAxxs4ttI9w0u0OHUb/nd2Y9tILg3ce4eqjSxPrzYjRYP/sTwvqCjKts9O35kxrXtIzF0LbSdFezszd2Y7r/1UlhilPxDjbnqv6KFKJ4G/BtFxru3raO243r0mxWNtRSZYpWNibKMhjIdqywyj1u1eWwPMUl3Al1s78V7fVRtnh0WOAbpZWz1eK+G1kkUjmxQlkNQ8BoqG5Wtkdvs3Xqnl/RfTGx7QXuu5v8ArrsvgmkjeWxMsx5y08gHHhuK7IMBkoSJorSuAIkYWgXBNz0Ps25cfcuTqtlQOjf8o2H1XdlBJRkTRfMdo4f+O7ltUhJT09bGJ2nI4f7jTkewjeHHs7VwD5qd3RnMbtYPJSnR09YzpmmxG0ZEc/2uTBdpNckxzNzFjJw0tY8jgb6A+79+lRR5aUevWW7QuFJiRvoS5i9g61gf2rSq5XSIi8xM0uLLjMACRxsbgHu0K+6JtfYvOm3S0b5r0XxekRERERERERERERERERERERERERF8SyBoLibAAkk8AN5X0Ak2C+OcGgk6gqPh+IPr69h1EUV3Nb2DQOP3iSFcywtpqYj+RyWap6l9dXA/wbcge9qvapVplFY5iLo8scQzTymzBwHN7vuj/OKk08Ifd7+qNfooVZUOjtHHm92r1PAKq1+NiiDoach8pN5pnakv42HGx8B2m5VnHSmotJLk3YOCo564UYMUOb/5OO/33cSoN20NUTfp337DYeQ0U0UcAFtEKrOJVRN+kKmMJ22kYQJx0jfaAAcPLQ+7vUOfDGOF48j4KxpcdlYbTfMN+30VrwaOMdJUCUP6Z185sLNGjWdltyrJy/5Yi22js471e0jY/mnDr6R18Ng7Fz4pKDXURuLWn4/cC6Qg/DS//HzXGpcDWwG/+3/5XvtBLBJC+N80bSRdpLhcOGrSBe+9eKVsrJA5rSezYutc6CSIxveBfVnt2KPwzad0sTAyGSWa1nWsGBw4uedBff4rvNQtY8lzgG7N/cotPijpYgGMLn7dgvxOpR+JYPKy9RMGlheHTQRFwGUesTfrOG8+Oq7xVDHf4o9dsiba93BRaijlafiJbFt7ua29rb+JG1Wx1LFNCGZWmJzRYDQZeBbbd2KrD5I5NK/zBXhihmh0LAtI8OCjcJqXU8vzWZ2bS8Lz6zR6jvvD/OF5EzGys6dg5jcd/JRKaV0Enw0pv/qd43HiFPqErNVDblz4HwVMZsWksPjqAeYPWVphwbI10T9uaocZMkLo6iPWMvfirBguJtqomyN0vo4ey4bx/nAhQaiEwvLD7CtaSpbUxCRvbwK71xUlERERERERERERERERERERERfhNkQmypuPY309AXt0zymM9wJPvaG+atqal6Oq0TsF/fas/XV3TUBe3abePouXCqhuGQZ3i88wuGbiGjdm5DefdwXSZjqyXRb1W7ePBcKaRmGwaTx87tnDirLs/USGn6ad2rrv5BrLaWHKwv4qvqWMEvRxjVlzKuKGSQwdNMdefIe81HUj3dDUVzh13xu6IH1I2g5B4mxK7vA6RlMNQIvxO1RIi7opKx3WIOjwaNXqVnRK0Cx5N0X1ERFYdi6v6XoHjNFMCHNO64BINvC3lyVfiEf+PpG5Fqt8HmtL0Ds2u2cVO4jgNO2rpWCIBjxLmFzrlZcceBUKKqmMEji7MWt2lWlRQ07auJgbkdK+vYFPwYHTs+rDGDzyg+8qC6qmdrcVasoadmYYO5cVIOgrZI9zJ2CRvLOzquA8LFdn/wCSnDtrTbsOpRov8NY5mx4uOYyPqpqdwDTcEi2oALrjlYC5UNoN8lYvIDTfV3qnYTVzhzqWAZG3c+N8wILYybENYR1rOJtdW08cRaJpDc6iG7+az9NNOHGmhFhmQXbG8Btz1KSqNlwY3OD3PqdHNlcdc7TdoA3NbfT/APFHZXHTAtZmqw3FTJMLBjJBJk1hx3jVyCkcLrPnVOHatcWlrraFrxoe0a6+SjzR9DLbWNY5KXTTfEwaWonI8DtVYixb5w2Siq7NkuWtk3DO06ZhwNxv4387J1P0RFRDq124KlbV/EB1HU5O1A8Rqv7zXxsRK6nkqIpLjKzO4HgWGxPiD7gvuItErGPZty715wZzoJJYpMrC/crbgmIfOYWS2tmGo5EEgjzCq6iLopCzcr6jqBUQtk3rvXFSURERERERERERERERERERFH4/LkppnDeInW7yCAu9M3SmaOIUWtfo07yNx8lU9h3MMMwkALYntlseBDTr/wCqs8RDhI0s1nJUWCmMwvEguGnS8P0ozCaV+I1Rc++W+Z55N4MHw8ypM8jaSDRbr2eqhUsT8Qqi9+rWeWwK57Um8TIG6GaRsenBm9x7rD3qooxZ5kP8QT27Fo8RJMbYW/zIHZt8F3YnSZqeSNoteJzWj+GwHwXGGS0rXnffxUioi0qd0bdxA7lj61i/PkRERFZtg8NMk/S26kd9ebiCAPIk+XNVuJTBkWhtPkrrBKZz5+l2N81Y9ojJ87o+iDS+01s9wPqC97a7rqvpdDoJNPV8urmriv6T4qHo7X+bXq1Lpy1x+s+mYOJAe6w4nrGy53pdgce5dgK49ZzAO0+agca2zsctOAcunSuA155R/ncptPhtxpS9w/Kq6zG7HRgzttP499igTtLVXv0zv/X4Wsp3wUGrRVV/dKu99M+ClsL2zcHN+cMa8Dc8ABzb6E8j4WUWbDQQeiNuGxWFNjbg4dOL8do99ivlJVMmYHscHNO4j/NCqR7HMdouFitPFKyVoew3BUPh46Gsmi9WVomb+L6r/EmxUuX/ACU7X7Rl6KDB/iq3x7HDSHPUVB7f4PYioYNDYSW57mu/byUzDKjLondiq8co8/iGdv4PvgvRtcJcOkmIHSiPoXO4kZmgX56EFfDEWVYjHVvpBexUCTD3THrW0Se39rr+TqW9O9vsym3cWtPxuuWKNtKDwXfAXk05G4/gK1qsV4iIiIiIiIiIiIiIiIiIiIo/Hos9PMwfWMT7DnYf1t5rvTO0ZWu2XCi1jdOB7BrIKpOxVOZWVUYNi+IC57cw/dXGIPDHRvOwrN4NGZWTRjaLea7KSpbFUQ0dOeq2QGV/GRzdSPwi3+ceL2F8Tp5ddshuCkxStiqGUkGoH5jvIU9W9evp2/8Ajikk8XWYoUfy0zzvIH5VpL81bGNwce/JcW0O10cQcyI55LEXH1Wnv4kcgu1Lh73kOfkPFRa/GI4gWR5u8As6WgWQREREWn7E0ro6VucAZiXi3suAIzdv/SzWIPa+Y6OzJbbCInx0wDtufYd/Ffm0mPtpHsvFnJaSHXAtwIBsey/eF9pKQztNnWTEMQbSubdl77VUMc2rlqWlgAjYd4BuT2F3LuVrT0EcJ0jmVn6zF5ahugBotUAp6qURERFN7K42aWUAn6J5s8cuAeO0fDwUKtphMy46w1eis8MrjTSgE/Kdfr72K74z1aqjfzc9h7Q9unvCpoM4ZG8j3Faaq+WphfxI7wuDarEzTTx5hmhkjLZGHcQDqR2gOXeigEsbrZOBuComJ1Rp5maQuxwsR75rhxbDm09DL0b80ckrHs7GnLoee5doJnS1LdIWIBBUaqpm09C/QN2uII5ZLu+TyPLTucdM8pt25Wjd5O8lxxR15QBsCk4C3RpyTtP4/wCq1qsV4iIiIiIiIiIiIiIiIiIiIqltrXup5qWRvDpLjmPo7tPeFaYfE2WORh4flUOL1DqeWKRvHuyXjDTiiiqqiI/RyMYYezOToR90uC9Oeah8cT9YJv2LwyMUcctRGflcBo9vpdR/yfUmaZ8p3MbYE+0/Tf3X813xSS0YYNvkFEwKLSldKdnmV6bf1DmVDcri3NBlNuLS9xI7tAvmGMa6I3Go/hesckeycaJtdtuy6qCtln0RFbtntk46mASOkcHEnRtrCxI1uNTx8VU1Ve+GXQAyWgoMIiqIBI5xub6lI4dsMyN4dJJ0jR6uXKD+LrG47FHlxRzm2YLFTKfAY436UjtIbrW781bSQ0dgHwVXrKvcgFlO02L/ADqYuBd0Y+oHWFrhodoOZF1p6On6GOxGe1YbEqz4mYkH5RqvyF/FRKlqvREREREREWgNqOkhw5x39MwfyBzT8FQlmhJMOB8bLWiQyQ0xOu48AQvbb6k6SnzjfE4E/hdoffY+C8YZJoy6J2r3jcPSU+kNbc+wqGwJr6uilpgesx7C2/BrnX91nFS6ktgqWynUQe+3/FX0QfV0T6cawRbkT/1e1BVD59T08Z+igztH3n9G/O89t7+/mvMsZ+GfK/rOt3XFgukEw+Njgj6rLjmbG5V7VKtMiIiIiIiIiIiIiIiIiIiIqt8oVIX07Xj/AG36/hdofflVlhcmjKWnaPJUmOwl8AeP4nwPsKvYfUumoJ4N7oy17RzaXAkDuNz4qdKwR1TZN9x22VVTyumoJIdrbEcrpisho4oaZuj7iaW3tXBa3wsPIJC0TvdKdWockqXmkijpxryc7nsHvgpD5SINYX8w5p9xHxK44S7JzeSlf1AzqP5hUtXCzaIi0D5OZrwyN9mS/g4D9wVQ4q20jTwWswB94XN3HzCtyq1fKI2q6T5rJ0V81h9XfluM1vC6lUeh0zdPUoOJdL8M7otfDdt8FlC06waL6iIiIiIiL4iv2GQnNh8XsxvmcOWYdX3uKo5nZTP3kBaynYb00e4Fx7dXmufEMSyYjJG/WKRrYnjsc0WPgXHzK6RQ6VIHN6wuR3/pcZ6rRxB0b+q4Bp7R+1z4dG/D2VpdoRljYeZOYhw8CCvcpbVOiA4krlA19Aydx4AeK8/k9pC6d0nBjDr95+g9wcvWKSWiDd/4XPAYi6cybAPE+ytEVCtaiIiIiIiIiIiIiIiIiIiIuPFpY2xO6b7M9Vx5Bxy68tSNV1ha8vGhr19y4VLo2xnpeqcj25Kj4TSPoa6MHWOQlrXjc5rt2vO+VXM8jaimdvGdt1lmqWF9FWtGtrsgd4PsKM2kcZK2X8wNHhZoUmkAbTt5KFiBMla4cbK87YUfT0zw3V0dn2HNouR/KSfJUtDL0cwvqOXvtWmxWHpqZwGtufd+ll60qxCIiuPybzWfM2+9rSB3E3t5qoxZvytPNaL+n3gPe3kr6qRaheXzhmbJmbmtfLcXtztvXrRdbStkvHSN0tG+e5U/bXZ1gY6oiGUg3e0biCbZgOBudfFWuH1ji4RPz3LP4xhrAwzxixGv1VGV2swiIiIiIpfZrBXVUoFvo2kF57PZHaf+1DrKkQs4nUrHDqF1TIL9Ua/RXfBnCSeoqTYMFoozuGSPVxvyLlTzgsjZFt1nmdS0tIRJNJUHUPlHIa+y6p227bVkh5hh/wDUD9lbYeb047fNZ7GBo1jjy8lL7YSvqPmsLAXOewSEDm4ADuA6yi0LWRdJI45A29+CsMWdJP0ULBckX9+Kntl6eKBpgY4OkZZ0pG7M7hf+G1uxQax75HCRwsDq5BWeHRxQMMLDdwzdzP8AxTihqyREREREREREREREREREREXNiVIJonxnc5pHceB8DYrpFIY3h42LjPEJo3RnaFnmB4w6kk6GobmjD9QRcxvafrN7L6+8dt9U04nb0kRzt3jisnR1rqWToZxdoPcRtHvlx7cVwzNiMTm6smc2QEaghti74X8VxhntSOB1tuO/UpNTS6WIMc3U4g92v3xXphGMEYjM1x6ksjmWPNvVZ8LeK8z0wNI0jW0X79a9UtaRiD2u1OJHaMh6KD2owk0sxAHUd1mHs4t8Dp3W5qbR1HTR32jWqzE6M00xA6pzHvgohS1Xr6jeWkEEgjcQbEdxC+EAixX1ri03abFd0eO1Dd08ni4n4rgaWE62hS24hUt1PPeuSKR5d1S4vebaE3cSd3bc2XVzWhuYyCjsfIX/ACk3PebrUq6jcaJ0R6zxBl73NZ+5CzMcjfiA/UL+F1uJoXfBmM5nRtzICyhalYNERSeE4FNVNc6IAhpsbkDXfoo09XHCQHqbS4fNUtLoxkFPYbsI8kGd4A9lmpPiRYe9QZcVba0Y71a0+AOveZ2W4KdxVwp4mU1M0Nkl6rAPVHrSOO/QcefcoMIMrzNKchmfwFaVJEEbaeAWc7IcN5KhtsZhTU8VJGdCLu7Wjn+J1z4KZQNM0rp3e/8AgVdi0gpqdlLH28v2VxY/RuqZaRw3zwsHiNXHwBv4LtTSthZID/ElR66F1RLC4fzA/fgu3avH2xEw09g8NDHyDeGj1Gn48u/dxoqQvHSS6tYH5UjE8QbGeig12sTw3D3lzUzsThxhpwXDrSHOeweqPLXxUTEJuklsNQyVhhFMYae7tbs/RWBQVaoiIiIiIiIiIiIiIiIiIiIiKn7bbPGT6eIXcB12je4D1hzIHu7la4fVhn+N+rYs/jGHGT/NGM9o3/v8KO2IxsNc2CWxaT9G4+q4+qDyPx713xGluDIzXtUXBq/RcIZNWw7ju7VB42x0VVLwcJS4HvOZp94U6nIfA3dZVdYHRVT94N/ytErqWOvp2gkAuY17TxaSN9uXAqgje+llJGw2K100UddTgHWQCOCrWyOEtjqZYqhrc4ZZrXahwJN3NvvFh7z2qwrqgvha+I5X93VPhVG2OofHOM7ZA7RwVl/0tSXv0I83W8r2Vf8AHT2tpeSuP7VSXvoefqu2mwqCP6kUbTzDRfz3ri+eR/WcVIjpYY+owDsUbV4lQ0zy76ISf/W0F3iWjTxUhkNVM22duJyUSWqoad2kbaXAZ+Ciq7btmVwijfmIIBdYAdtgTfuUmPCn3BeRbgoM2Px6JEbTfiqIrxZZERWzYHFmxPdC82EhBaTuzbrHvFrd3aqrE6cvaJG7NfJX+B1jY3GJ5tfVzVzxfFGUzLuuXE2YwfWe7gAFUQQOldYatp3LQ1VUynbd2ZOobSeC5MHoXMJnqCOnksLX0Y3hGz9+Z8z1nlDh0cXVHid5XGkgc0mafru8BsA/KoO1dZ01VKeDXZB3M0+Nz4q8oo9CBo7e9ZTFJulqnHYMu5WbGsU+Z0sETbdP0TRfiwFoDj2E7h3dirqeDp5nPPVv3q7rKv4SmZG3r2HZkobZHZ81LxJIPomnW/rkcBzHPyUuuqxE3Qb1j4KuwvDzUP6R4+UeJ961pYWeWxREREREREREREREREREREREREXzJexta9tL8+1fRa+a+G9slm+IPpp5DmDqScOOb1mFwPG1i034gW4rQRCaNgt87e42WQnNLPIdIGJ/eL9nmpHaPA3zwx1DS18gYBJ0ZzB4G57DxPZ/RR6SqbE8xHIXyvs4FS8QoHzxNnbYuAztnfiFGTySNo6Wdji10T5I7jfqczb9mhFu1SWtYaiSNwyIBUN7pG0cMzDYtJHjl2Kaw7E4sSa2Ob6Oobqx7TY35xngebf8EKWCSkJczNp1g/n1VjT1UOINEcvyyDURl3fkex8YriVfSDrZJGD/AHAz9QB6p93aV6ghpJ9Vwd1/JeaqpxClGdnDfbz3KsYhj9ROLPkOX2W2aPEN3+N1ZRUkMWbW5qknxGpnFnuy3DJRqkKEi+oiIiIuzDMKlqXZYmE8zuaO93+FcZp44Rd5UmmpJah1ox6K7CGLDWCWd5mnLcrbkk2Hqx3+q0cT/WyptKSrdoRjRbt/fH3xWl0IcPYJJnaT9Q9BuHH/AIojBcRlq6vpZD1YmPeGi+VtgQABzuRrvNlKqIWQQaDdbiAoFHUy1dX0r9TQTbZqXjslgLqiQTSD6Npvc+u7fYdl958O73XVbYmdG3X5LlhdA+eTppOqM+Z9619YkYBO+Wpk6Z5d9lDqABoGukNtw0IGq+Q9KYwyJuiN5/AXqo+HExkqHaR/1bq7T6K8YJMXwscYxECOqwG9m8OAtzsqaoaGyEaV+PFaWjeXwtcW6O4cF3ripKIiIiIiIiIiIiIiIiIiIiIiIiIiqu2GzXT/AE0Q+kA6zfbA5feHvVnQ1vRfI/V5fpUeK4Z0/wDlj63n+1ScOxOalccji036zTuPY5p4+9XEsEczfmF+P7Wbp6qeld8htvHqFcqHGIMQidTvAie/hwLt4c08Texsde9VElNLSvErcwPLitFDWwV8RgeNFx8944qlYhQyU0mV4LXA3BHG25zSriKVkzLtzHvWs3PTy00mi8WI93CvmyG0PzkdFL9q0b/bbz7+apK6j6E6bOqfBanCsR+Ib0cnWHiPXeuvEdlKaa5yZHc4+r7t3uXKKvmjyvccV3qMJpps9Gx4ZfpQNRsCfUmHc5tveD+ynNxYfyb3Krk/p4/wf3hcp2En9uLzd/aun91i3Hw9VH/sFR/sPH0XtBsDIfrzMH4Wl3xsvDsWb/FvvxXVn9Pv/k8dgv6KZoNi6eOxfmkP3jYfyj97qJJiUz8hlyVjBglNHm67jxXfjOJR0MNw0DgxjbC55abhzXCCF9RJa/MqVV1MdHDe3IBZjV1MlVLmdd73GwAF+5rRyWkYxkLLDID3msXLLLUy6TsyfeSueGCLC4CZ9ZZdSwWJsL2bysLm53XPHRU82nWy2j6o2rRUwiw2C83Wds/Hqq1jG0ctR1fs49wjZoLcnH1vh2Kxgoo4s9Z3lU1Xic1R8vVbuH5UlslsyZiJZm2jGrWn1z3ez8VHrq4MGgw5+X7UzC8LMpEso+XYN/681ogVCtaiIiIiIiIiIiIiIiIiIiIiIiIiIiIiIo3E8CgqNZGDN7Q0PmN/ipENVLF1TkolRQwVGcjc9+1VDFMJoaZ1nyT5h6rR8HFoHvVpDUVUzbtAt74qgqaOgp3fM51937t+V61e2MTmBnQGUAAfSltzbibA6ryzDZA7S07cl7lxqFzNDo9If+Vv2ouDaCON4fHSxNcNxzP0vpzspTqR726LpCR2KEzEo436bIQDzKkmbfScYWHucR+xUY4S3Y4qWP6hftYO9T8e0Lw0OlpZmNIvdoDwAeYFiPJQTSNJsyQHwVs3EHhodJE4Dhn+11Q7RUz2lwmaAN+bqkfwnVc3Uc7TbRXZmI0zm6QeO3LwXONpBJ9hDLN94Nyt/mcvfwZb9Rwb4nwXIYiH/RY53G1h3lQlZtxJG4sNOGuabEOcSfcApseGMc3SD7jgFWy47JG4tMdiN5/Si6/akVFulp435b2u54tffuPYFJjoDFfQeR3KFNiwnt0kQNua6sM2tih+rSNZzLCL+9t/euU2HySa5Cea7U+MQxaoQOX/ABfLn0VZKXPfUNe87iA7wGVp0X0CqgZZoaQPfBfCaGrk0nOcHHt8gVaMO2WporODM53gya+7d7lWy1078ibcldU+FUsXzBtzxU3ZQ1ZL9RERERERERERERERERERERERERERERERERF5T07ZBle0OHJwBHvXprnNN2my8Pja8WcLjioep2RpX69GWn7riPdu9ylsxCdu2/NV8mEUj89G3JcZ2Fp7/Wl7rt/tXX+6Tbh77VH/ALDTXvc+HopHD9mqeAhzWXcNxec1u6+gPgo8tbNILE5cFMgwymhOk1ufHNR+K7Suc/oKRvSSne7e1vO3A25nTvXeCiAb0k5s1RanE3Of0FKNJ2/YPfcvOLYtr2udPI50z9S4bmnsHrePhZejiTmkCNtmjYubcFa9pdM4l52jZ792XlFi09A4RVQzxHRkrRw7eenDf3r06niqgXw5O2heW1c9C4R1Obdjh7/fNT1XhtPWNa5zWvBHVe02Nuxw+ChRzTU5IBtwVnLTU9W0OcARsP7US/YWnJ0dKOwOb+7VKGKTDYPfaoDsBpiciR2j0XvBsZSt3tc78Tj/AMbLw7Epztt2LqzBaRusE8ypijw6KH7ONrO4C/id5USSV8nWN1YRU8UX02gLqXNdkRERERERERERERERERERERERERERERERERERERERERFD7SUdROzo4HMY0/XLnOBI9kWabDmpVLJDG7SkBO73dQK+GomZoQkAHXe9/JemAYKykjyt1cfrv4k/sOQXypqXTuudWwL1RUMdKzRbr2nf+lKKMpq8K2kZMwskaHNO8H4jkV7jkdG4Oac1zliZKwseLgqAwLBKiklcGvY+nJ+q4uDh2gBts3jY9nCbU1MU7ASCH+Hn/wAVXRUNRSyENcDGd97+Vr+asyr1cIiIiIiIiIiIiIiIiIiIiIiIiIiIiIiIiIiIiIiIiIiIiIiIiIURVc7c049WX+Vv9ysv7XNvHj6KlOO0wNrO7h6qyxPzNDhuIB89VXEWNlctdpAFfa+L6iIiIiIiIiIiIiIiIuDGMWjpWZ5Dv0a0b3HkF2gp3zO0WqLVVcdMzTkKqUu3z79WFoH3nEn3AK1bhLbZuVC7+oXX+VnirJszjJrI3PLMha7LYG99Ab7hbeq6rpugeG3urnD634uMvItY2UwoqnoiIiIiIiIiIiIiIiIiIiIiIiIiIiL8KIs+dsJOb/SRebv7VfDFYtx8PVZQ4BOTfSHj6K/U7MrGtO8NA8hZUbjdxK1LG6LQCvReV6REREREREREREREREWbfKBMXVIbwbG2w77kn4eS0GGNAhvvKx+OvJqA3YApnZjZiB8DJJG53PF9SQAL6AAFRKyulbKWMNgFY4dhdO6BskguTmrLh+HR04LYm5QTci5OtgOJ7Aq6WZ8pu83VxBTxwAtjFgutc13REREREREREUJV7U00T3Me8hzTY9Vx177KYyhme0OaMjxVdLitNE8sc7McCpmJ4cARuIBHcdVEIsbFWDSHC4X0vi+qKxPaGCmfkkcQ6wOjSdDfiO5SYqSWVukwZKDUYjBTv0JDY8l20FY2eNsjDdrr2JFtxI3HuXGSN0bi12tSYZmTMD2aiouq2rponuY57g5pIPVcdR4KSygme0OAyPFQ5MVpo3ljnZjgV2YpjMNM0GR1rjRo1J7guUNNJKbMC71FZDTtvIfVQX+vYb/ZyW59X4XU3+1S26w8VV/3+C/VPh6qZwrH4KnSN/W9l2h8Bx8FDmpZYc3DJWVNXwVGTDnuOtSijqYoKba2mY5zS912kg9R28Gx4Ka3D53AEDxVY/F6Vji0uzHAqdUJWa5q6ujgbmkeGjt49gG8ldI4nyHRYLrlNPHC3SkNgq9Nt1ADZrJHdtgPibqe3C5SMyAqh+PU4NgCffNdWHbX08xDSTGTuzgAeYJHmuUuHzRi+vkpFPjFNMdG9jxVgUFWi/CURQGIbYU0RIBMhHsC4/mJAPgp0WHTPF7W5qqnximiNr3PBckW3cBOrJG9tmn4FdXYXKBkQuDcepybEEd3qrBh+JRVDc0Tw4ceY7wdQoMsL4jZ4srWCpinbpRm68sUxmGmy9K4tzXt1Sd1r7h2heoaaSa+gNS8VNbDTW6U2us52rr2VFQXxm7S1ovYjUDXQrQUUTootF2tZDFKiOeoL4zcWCtOBbT00VPEx7yHNYARlcde8BVlTQzPlc5oyPEK8o8UpY4GMc7MDcfRWWgrWTsEkZu03sbEbjY6HtCr5Y3Ru0Xa1cQTsmYHsNwV0LmuqIiIiIiIiIiyTaj0qf8AGVqaP6DOSweJfdP5rVKD7KP8DfgFmZOueZW4h+m3kF7rwuizb5QfSh+U34uWgwv6Pafwsfj33I5DzKt+xvocPc79TlVV/wBw73sWgwr7Rnvas72j9Kn/ADXfFX9J9FnILI4h91JzKseC7POrSampcbPPVaNLgaDXg3kFX1FWKf8AxQjV771cUmHGs/8A6Kg69Q97Nymp9jKVwsGOYeYe4+5xIUNuJTg3Jv2KwfgtI4WDbdp/N1QMRpH0k5ZezmEFrhp2hw5K9ikbPFpWyKytRDJST6N8xqK1LBK3p4I5Dvc3XvGh94KzVRF0cjmblt6SfpoWybwspxX7eb81/wCorTw/SbyHksLV/XfzPmtgqJxG1z3GzWtLiewC5WTY0uIaNZX6BI8MaXO1BZXVVMuIVIHFzrMbwa3f7hqea0zGR0sPLXxKxEkstfUgb9XAe9au9HsfTMaA5pkdxc4keQBsFTSYjO43BsFpYcGpWNs4XO8qt7YbNtpgJYr5CbOaTfKTuIJ1t3qwoa10p0H61T4thjKdoki1bRuUzsDirpY3RPNzHbKT7J4eBHvCiYnAGPD27fNWGB1bpYzG7W3VyXHt7jRDvm7DYWvIRxvqG91tTzuF2w2mBHSu7PVR8brnA/DsPP09V+bMbIskjbLPc5hdrAbdXgXEa677JWYg5riyPZtXzDcHY+MSzbdQ4cVMVux1M9pDWmN3BzSfeCbFRI8RnaczcKxmwale2zRongqK18tBUmx6zDY8nN369hCuiI6qHgfBZgGWgqctY8QtCrMMhxBkUj81st22NtHgE38gqGOeSmc5rfdlrZqWCuYx7tWztVA2ow9lNUGOO+UNadTfeFe0czpYtJ2tZTE6dlPPoM1WCs2CbJ080Ecjs+ZzQTZ1tfJV1RXzMlc0WsFdUeEU0sDXuBuRvVow2gbTxiNl8ova5udTf91Wyyulfpu1q6p4GQRiNmoLqXNdkRERERERERFkm1HpU/4ytTR/QZyWDxL7p/NapQfZR/gb8AszJ1zzK3EP028gvdeF0WbfKD6UPym/Fy0GF/R7T+Fj8e+5HIeZVv2N9Dh7nfqcqqv+4d72LQYV9oz3tWd7R+lT/mu+Kv6T6LOQWRxD7qTmVq9BGGRRtG4MaB4ABZiQ3eSd5W6haGxtaNgC914XRZx8oY/+U38lv6nrQYX9E8z5BZDHvuR/6jzKtWxPocX8f63KsxD7h3Z5K8wf7Nnb5lZxi32835r/ANRWgh+k3kPJY+r+u/mfNaJtzNlpHges5rffc+4Kgw5ulOOF1rsZfo0jrbbDxVZ+TyHNUucfViNu8lo+F1Y4o60QG8qmwFl6gu3D0WjKgWuXPW0bJmFkjczTa41G7Ubl7jkdG7SabFcpoWSt0Hi4XPh+DQ07i6KMNJFiQXHTQ8T2L3LUyyizzdcoKKCB2lG2x7VluMzdJPM48ZHeVyB7rLTU7dGJoG4LEVjy+oe47z5q7M25pwABHLYCw0Zw/jVMcLmJvcePotIMepgLBrvD1X7/AK8p/Ym8mf3p/apt48fRff7/AE/+rvD1VT2oxNlVN0kbXAZADmsDcE66E8CFaUcDoY9FxVDiVUypm6RgIy2q87EPJo478C8eAe5UuIC1Q7s8lp8HcTSNvx8yqht56W78DPgrbDfoDtWfxz7o8grxsv6JB+WFS1n1381psO+1j5KVUZTURERERERERERFkm0/pU/4ytTR/QZyWDxL7p/Nanh5+ij/AAN/SFmZOueZW4h+m3kPJdC8Los02+kBqyPZjaD7z+4WiwwWg7Ssbjjgaq24BXHY30OHud+pyqK/7h3vYtFhX2jPe1Z3tH6VP+a74q/pPos5BZHEPupOZWtU/wBRv4R8Fl3dYreM6oXovK9LOflE9Jb+S39T1f4X9E8/wFkMf+5H/qPMq07E+hxfx/rcq3EPuHdnkrzB/s2dvmVnGLfbzfmv/UVoIfpN5DyWPq/rv5nzWg7fR3pCfZew/Fv/ACVDhhtPbeCtZjbb0pO4j34qvfJ1JaoeOcR9zmqfiovEDxVTgDrTuG8fkLRFQrWryqKhsbS57g1o3kmwF9N69Na5xs0XK8PkbG3SebBeNLicMpyxysebXs1wJtz07wvb4ZGC7mkBc46mGU6LHAngVkuIsyzSA8JHA+DitREbxtPAeSwdQNGdwO8+a0obK0h/2R/M/wDuWd+OqP8Aby9Fsv7VRn+HifVfv+lKT/wj+Z/9yfH1H+3l6J/aaP8A08T6rzfs3RNNjGwHkXuH/JehWVR1HwHovJw2hGRaO8+qlMOpY4mBsQAZqRYkjU3OpJ4qNK973aT9amwRRxMDYxks8289Ld+BnwV/hv0B2rJY590eQV42X9Eg/LCpaz67+a02Hfax8lKqMpqIiIiIiIiIiIizHbiiMdS53qyAOB7QAHDzF/FaLDpQ+EDaFi8agMdSXbHZ+qsuyW0UToWRyPDHsAb1jYOA0BBPZbyVfW0b2yF7RcFXWF4jE+FsbzZwyzUpiO0MEDSTI1xto1hDifLd4qNFSSyGwHeptRiFPC25cDwGZWZYrM+SQyyCxl64/DctFuzq28Fo4GtYzQbsyWLqnvkk6V4tpZ9mr8LSNjfQ4e536nLPV/3DvexbHCvtGe9qzvaP0qf813xV/SfRZyCyOIfdScytap/qN/CPgsu7rFbxnVC9F5XpZz8onpLfyW/qer/C/onn+Ashj/3I/wDUeZVp2J9Di/j/AFuVbiH3DuzyV5g/2bO3zKzjFvt5vzX/AKitBD9JvIeSx9X9d/M+a1rE6MTxPjPrNIvyPA+BsVloZDG8PGxb2ohE0ToztWV0U76KoBIs6N1nN5jcR4g6HuK00jW1EVgcisPC+SjqASM2nP35LS6LH6eVocJWjmHENI7wVnZKWZhsWlbKGvp5W6TXjtyVY222hjkZ0MTg65Be4brDUAHjrY+CscPpHsd0jxbcqXGMRjkZ0MRvvK9/k8wwtD53C2YZWdoBuT3EgeS8YpOCRGNmZXTAaUtaZnDXkOSi9u8LMU3SgdSTjyeBqPG1/PkpOGzh8egdY8lCxukMc3SjU7z9/lTey21Ebo2xzPDHtFgXaBwGgN+BtzUOsoXh5ewXBVlhuKxujEcps4b9v7U1V47TxNJdMzua4OJ7gFDZSzPNg0qylrqeMXc8eazTEah1bUlzWkukcA1vYNAPIa+K0UTG08NichrWNnkfWVJLRmdQWp4XRiCGOMeq0C/M8T4m6zU0nSSF+9benhEMTYxsCzzbz0t34GfBX+G/QHasljn3R5BXjZf0SD8sKlrPrv5rTYd9rHyUqoymoiIiIiIiIiIiLjxXDI6lmSQXG8EaEHmCusMz4naTFHqaaOoZoSBVGbYA36kwt95uvuOqtW4sLZt8VQv/AKeN/lflxC7cN2GjYQ6V5kt6tsrfHUkrjNij3CzBZSafAomHSkOl4Bd2NbLR1T2vL3NysDQGgWsCSN47Vwp658LS0C+1SazCo6l4e4kWFslKYVQCnibE0kht7E79STw71HmlMry87VNpoBBEIwbgKCr9i45pHyGR4L3FxAy6X5aKbHiT42BoAyVbNgsUshkLjc57FZo22AHIW8lXE3N1cAWFl9L4vqgcd2YZVyCRz3NIaG2bbgSeI7VNp650DdEBVlbhcdVIHuJGVslJYRh4pomxNJcG31Nr6knh3qPPKZXl52qXS07aeIRtNwFBVOxET3ueZJLucXG2Xib8lNZicjWhthkqyTA4ZHl5cc89m3sVpVartRWM4BDVfXFnAWD26Hu7R3qTBVyQ9XVuUKrw+Gp64z3jWq3JsAb9WcW7Wf0crAYtvZ4/pU7v6ez+WTw/a7sN2HijIMrjJbhbK3xFyT5rjLikjhZgspNPgUMZvIdLwCtLGgAACwGgA4BVhN8yrsAAWC+KmnbK0se0Oad4K9Me5h0mmxXmSNsjS14uCqnW7BscbxSlg5OGbyNwfirOPFXgfO2/gqKbAI3G8brc8/ReEWwGvWn07GfuXLo7FtzfH9Lk3+ns/mk8P2rJg2AQ0urG3daxe7U/9DuVfPVSTdY5blcUmHw03UGe861KKMpqgMY2VjqpTI57wSALNy207wp0Fe+FmgAFV1eExVMnSOJvwt6KWw+kEMbI2kkNFgTv8bKLLIZHl52qfBEIYxGNQXSua6oiIiIiIiIiIiIiIiIiIiIiIiIiIiIiIiIiIiIiIiIiIiIiIiIiIiIiIiIiIiIiIiIiIiIiIiIiIiIiIiIiIiIiIiIiIiIiIiIiIiIiIiIiIiIiIiIiIiIiIiIiIiIi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0" name="Picture 50" descr="https://run.unicef.org.hk/Content/themes/images/logo_unicef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9321" y="3337770"/>
            <a:ext cx="782806" cy="729735"/>
          </a:xfrm>
          <a:prstGeom prst="rect">
            <a:avLst/>
          </a:prstGeom>
          <a:noFill/>
        </p:spPr>
      </p:pic>
      <p:sp>
        <p:nvSpPr>
          <p:cNvPr id="41012" name="AutoShape 52" descr="data:image/jpeg;base64,/9j/4AAQSkZJRgABAQAAAQABAAD/2wCEAAkGBwgHBhUIBwgVFBQXFyIXGRgWGBoYHxweIB4fHiAiGykeISgsISIxIBsfIzEhJik3LjAuHx82ODgsOyguLjcBCgoKDg0OGxAQGywlICUsLDc0LCw3LCwsNSssNS4vLDQvLDgsLCwsLDQ3LzYsNDQsLCwsLCwsLCw0LCw0LCwsLP/AABEIALQBGAMBIgACEQEDEQH/xAAbAAEAAgMBAQAAAAAAAAAAAAAABAUCAwYBB//EAD4QAAIBAwMBBgMECAMJAAAAAAABAgMEEQUSITEGEyJBUWEUcYEVcrGyIzI2QnORobMkYmMWMzVSU4KSwfD/xAAXAQEBAQEAAAAAAAAAAAAAAAAAAQID/8QAIxEBAQACAgECBwAAAAAAAAAAAAEREgIhMXHBIkFRYZGhsf/aAAwDAQACEQMRAD8A+4gAAAAAAAAAAAAAAAAAAAAAAAAAAAAAAAAAAAAAAAAAAAAAAAAAAAAAAAAAAAAAAAAAAAAAAAAAAAAAAAAAAAAAAAAAAAAAAAAAAAAAAAAAAAAAAAAAAAAAAAAAAAAAAAAAAAAAAAAAAAAAAAAAAAAAAAAAAAAAAAAAAAAAAAAAAAAAAAAAAAAAAAAAAAAAAAAAAAAAAApKt9qMu0EtNt50klRVVOUJN8yccPE16df6EvRNRlqemK6nQ2yzKMop58UZOLw+MrK4KutRnX7aThC4nT/wi5htz/vJf8yf4G/sxXrU5VtIuEs28lFSisboyW6Lf+b19yOvKTX8LHT9Rp6hZfF21OW3LSTSTeG0/P1TXJlpl/S1Kyjd28ZKMum5Yb8iu7G/s9D71T+5M97GfsxQ+6/zMM8uMmfVOtNQpXV5UtYU5KVJpSyljLWVjnnh5JhSaP8AtDe/fp/2okjVrm4VzTsLSe2VXc97xwopdM5y/EnjHRS6dULx7xE5XFN3TtlncoqT44w20vysr+0erx0WyjdTjld5GMvuv9Zr5JN/QjW9vf8Axs6VvqCyl45OMZ5yltzhRxPhvb+qk48c5N2uUqd1f21rWjmLnNteq7mpF/nCyTPa3i1KO6Lyir0fV46neXFKmvDSmoJ+vHL/APLOPZFPpd7cWmnz0B1P8RTmqFNvq4STcJ/9sE2/ue5K0WhTsO1FxZ0ViPc0XFe0VKH/AKQyumJU+etQVxVoU7KrN0cb9qh5rcsZks8ehIvNRp2l1Tt50pN1ZOMcYxlJyecteSbKa0jePtFeuxqwTzS4nFyz+j9pLH9SVrn/ABqy/jT/ALNQJrM4+3stL+6hY2c7qrFuMIuT24zhLL6teRoudUt7XS/tK5TjTxFvK5Sk0svD98s19pP2duf4E/yMj3uP9naW5ZWaGU/4lMJJOvVcRnGdPvKb3JrKxjn5FfLWaEdIlqkqM1CO7KxHOItpvGfVMrIOXZa5VObzZTl4X/0JN9H/AKbfR/uvhmu/jt7B3Kz+7W/PMZWcJ+1vX1iFrR7+7s6sIYy5bVJJer2Sk0vfGCfRq069JVaM1KLWU08pp+aPKKzQSfovwOV0yc7Xs3VoWmcSuKlKhjH6sqjScc+nil8kEkljpNOv7fUrX4m0nmLbWfutxf4fywSjndFk7DXqunu3dOFWKrU4vb1SUJpYb9IvHuzoixOUxQABkAAAAAAAAAAAAAAAAAAFZV0dT1V6lTvakJuHd4WxrannGHF+fmSbOxpWkZd025Te6U3zKTxjL8uiSSSwsdCUAu1QdL02GmWHwdCvNrLactra3Nt9EvNvyI+n6H8BbQtaGo1u7g8qL7vnD3YbUM4z79OC2Awu1VcdGdO+q3lvqFWEqrTkl3bXhW1Y3QeOESqmn21e1jbXVJVFHGN6UnlLGfn7koqe1V/V03QKtzbvE8KMX6OUlFP6bs/QhLeVkb1d6Xpq+FjWpU8c7E0sZ5y0vxNVNWOq30L601BTdLKxTlCUVu67uG88evkTLCzo2Fqre3jhLz82/Nyfm2+W31NNrPTp6hUla1oOq1FVFFpvw5xuS5z4n19gfXDN6davVFqTp/pVDu8/5c5/++bNc9LpS1f7TjWnGexU2lt2uKblymn5vqmV91qVel2ih4/0G74eS/1ZRU0/lhRj85M87T0Z2ej176hdVVUS3JqpJJcpcJPHT2DUlzJnymfYyje1buhqFaEquN23u2vCsLG6DxhGd9pFO8nSn8RUg6LzBxceuNuXui88Nr6m2jp8KVTfGvVacdrTqTkvLlZfD46r1KPslcULzT6FatqcpV8Nyi6ze7iS5ju+vTyQO8ZXFXS1Xs6ltcXlSXeR2yk9iajjGFiKS6vyzye19LhW02NjK4niO3Elt3eBpxz4cdUvIrZ1oXOuVtNvrmpTm8OhtnKCcNqy47WlKSnuyn5Y8joQlzGupShWoujWipRaw1JJ5XnkgPRLX7EejwlKNJxceGs7W22stP1x6kW3vYXbq39zWqU6dOeI9YrEPDLK/ebmpLHtHHJOnq9pTtZXE9yUZbGtrclLjjC+a/mDHKeGK0yboKhU1Gs44xjMItr5xin9U0zN6ZR76lOnJxjR/UhHaorwuPTGeja6+ZlV1K2pUKtdybjSeJ4i3ykm8Y64T59OfRi31K1r73CeFBKUnJYWGm85flhZz6c9GgnxPL/TaV7cUrh1ZQnSk3Fxx5rDTynlNeXyJpUULxahq0ZUJSVOnTcnnMVJz4jx5rEZPleaZKoanb3FScaW5qEVJva8NPOMev6rfHt6gsqaCqeqU7jTYV4yqUu9ajB7MvxNbXhpro85fC+hJr6la0blW85+LMU8LKTk8RT92/Iqa1MBX1NYtKdw6EnLdGUYPwvrNqK+mWuSwBZYAAIAAAAAAAAAAAAAAAAAAAQta06nq2l1LCq8KccZ9H1T+jSZNAWXFyotN1W6tLdWuuWdRVIrb3lOE6sJ4/eTgm1nzUkjTpEpw1a91OVtUVOfd7M05KUtsMPEWt3XjlHRgmGtp315czPRHednG5qUbia73rJbare9cP0lhdOiM9arXGpdjZtWdRVZwSdPZLcpZWVjHz56HRgYN/6wjUTo95h4xno8/wAsZ+hz3ZSr8Po1vZXFnVVWKxiVKaUeuXucdq49/Y6QFSXrDne0EYarYTtFaVO/jJ909kltmn4JxnjCXRt59UXN5dRs7ffNNvokk3ulhvHHrgkgG3yVUNJb0anZTqJSg4TbxlOcZKbbWVlOSz1PZaPH4SNvC4ksVe9nLCbnLLlz5LxYa442otAMG1VNLQ6cNKenzrtxlPdLhcpz3yj8nym228NirozqW1WjK5z3tRVHmKxhOOItJptbYqD56LyLYEwbVTS0OTt69L46TdaSbbSfGIpp9M5UceSSfCRn9jS+Er0PjZN128yaWVmKj+Cx5JcYSLYDBvUCppznVoy+IeKTbxheJtYT9uHJYS/e4xg1x0eHx7uZ1cp1O9UcY8exQTk/NJLhY498IswVNqqvsaPxSuO/ee+daXC8T27Yrnoox4/rw+S1ABbaAAIAAAAAAAAAAAAAAAAAAAAAAAAAAAAAAAAAAAAAAAAAAAAAAAAAAAAAAAAAAAAAAAAAAAA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6" descr="https://depts.washington.edu/start/drupal/sites/default/files/images/logo_BMG_0.preview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5910" y="1839967"/>
            <a:ext cx="2052600" cy="410520"/>
          </a:xfrm>
          <a:prstGeom prst="rect">
            <a:avLst/>
          </a:prstGeom>
          <a:noFill/>
        </p:spPr>
      </p:pic>
      <p:pic>
        <p:nvPicPr>
          <p:cNvPr id="9220" name="Picture 4" descr="http://www.dcvmn.org/IMG/partners/ge-logo-b26fdbf5f5fe9e19f8459bb153523f48f06e89ce.png?itok=FnDkS1e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32" y="1783766"/>
            <a:ext cx="1440650" cy="4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68" y="2539810"/>
            <a:ext cx="1426289" cy="2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0" y="2525819"/>
            <a:ext cx="1025476" cy="5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18" y="1802667"/>
            <a:ext cx="1634427" cy="33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http://www.dcvmn.org/IMG/partners/logo_biozeen_26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14" y="3885216"/>
            <a:ext cx="10668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62815" y="5610931"/>
            <a:ext cx="1346514" cy="417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30844" y="5371915"/>
            <a:ext cx="1295400" cy="609600"/>
          </a:xfrm>
          <a:prstGeom prst="rect">
            <a:avLst/>
          </a:prstGeom>
        </p:spPr>
      </p:pic>
      <p:pic>
        <p:nvPicPr>
          <p:cNvPr id="44" name="Picture 43" descr="See the source image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58" y="5294656"/>
            <a:ext cx="1227788" cy="6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avi, the Vaccine Alliance">
            <a:hlinkClick r:id="rId25" tooltip="Gavi, the Vaccine Alliance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72" y="3497250"/>
            <a:ext cx="896626" cy="3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5" y="1783766"/>
            <a:ext cx="1360060" cy="5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Stevanato Group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53" y="3937498"/>
            <a:ext cx="1584890" cy="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s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9" y="3382714"/>
            <a:ext cx="942084" cy="7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ATH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9" y="4315779"/>
            <a:ext cx="961596" cy="3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https://www.dcvmn.org/IMG/partners/bioengineering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AutoShape 9" descr="https://www.dcvmn.org/IMG/partners/bioengineering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AutoShape 11" descr="https://www.dcvmn.org/IMG/partners/bioengineering_log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13" descr="https://www.dcvmn.org/IMG/partners/sartorius-logo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3" name="AutoShape 15" descr="https://www.dcvmn.org/IMG/partners/sartorius-logo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3" name="Picture 19" descr="Image result for sartorius 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77" y="4305807"/>
            <a:ext cx="1218560" cy="6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1" descr="Image result for bioengineering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63" y="4421977"/>
            <a:ext cx="872679" cy="8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4" descr="Image result for indevr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6" name="AutoShape 26" descr="Image result for indevr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96" y="4804012"/>
            <a:ext cx="976927" cy="9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18" y="3247547"/>
            <a:ext cx="1792316" cy="3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DCVMN International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</a:t>
            </a:r>
            <a:r>
              <a:rPr lang="en-US" b="1" u="sng" dirty="0"/>
              <a:t>voluntary</a:t>
            </a:r>
            <a:r>
              <a:rPr lang="en-US" b="1" dirty="0"/>
              <a:t>, </a:t>
            </a:r>
            <a:r>
              <a:rPr lang="en-US" b="1" u="sng" dirty="0"/>
              <a:t>non-governmental</a:t>
            </a:r>
            <a:r>
              <a:rPr lang="en-US" b="1" dirty="0"/>
              <a:t>, </a:t>
            </a:r>
            <a:r>
              <a:rPr lang="en-US" b="1" u="sng" dirty="0"/>
              <a:t>non-partisan</a:t>
            </a:r>
            <a:r>
              <a:rPr lang="en-US" b="1" dirty="0"/>
              <a:t>, </a:t>
            </a:r>
            <a:r>
              <a:rPr lang="en-US" b="1" u="sng" dirty="0"/>
              <a:t>not-for-profit</a:t>
            </a:r>
            <a:r>
              <a:rPr lang="en-US" b="1" dirty="0"/>
              <a:t>, </a:t>
            </a:r>
            <a:r>
              <a:rPr lang="en-US" b="1" u="sng" dirty="0"/>
              <a:t>public health-driven </a:t>
            </a:r>
            <a:r>
              <a:rPr lang="en-US" dirty="0"/>
              <a:t>alliance of vaccine manufacturers from developing countries, and research and policy organizations from all over the world. </a:t>
            </a:r>
          </a:p>
          <a:p>
            <a:endParaRPr lang="en-US" dirty="0"/>
          </a:p>
          <a:p>
            <a:r>
              <a:rPr lang="en-US" dirty="0"/>
              <a:t>Operates based on </a:t>
            </a:r>
            <a:r>
              <a:rPr lang="en-US" b="1" dirty="0"/>
              <a:t>principles of access to international scientific, technical and economic </a:t>
            </a:r>
            <a:r>
              <a:rPr lang="en-US" dirty="0"/>
              <a:t>cooperation</a:t>
            </a:r>
            <a:r>
              <a:rPr lang="en-US" sz="3300" b="1" dirty="0"/>
              <a:t>.</a:t>
            </a:r>
          </a:p>
          <a:p>
            <a:endParaRPr lang="en-US" sz="33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860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Challenge : Vaccination for all people Our Chance: Global </a:t>
            </a:r>
            <a:r>
              <a:rPr lang="fr-CH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Partnerships</a:t>
            </a:r>
            <a:endParaRPr lang="fr-CH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DRAFT - FOR INTERNAL USE ONLY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0D4B-9C81-4B52-885A-DB2E7C61ED88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5" y="2204864"/>
            <a:ext cx="40947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5" y="1484788"/>
            <a:ext cx="4091316" cy="4512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61224" y="1471701"/>
            <a:ext cx="4038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developing world needs more vaccines</a:t>
            </a:r>
          </a:p>
          <a:p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4853988" y="5997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000" dirty="0">
                <a:hlinkClick r:id="rId5"/>
              </a:rPr>
              <a:t>https://www.gatesnotes.com/2017-Annual-Letter</a:t>
            </a:r>
            <a:r>
              <a:rPr lang="fr-CH" sz="1000" dirty="0"/>
              <a:t> 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92990EB-C490-475C-AB65-C1AB0DC62C97}"/>
              </a:ext>
            </a:extLst>
          </p:cNvPr>
          <p:cNvSpPr/>
          <p:nvPr/>
        </p:nvSpPr>
        <p:spPr>
          <a:xfrm>
            <a:off x="1475663" y="3429000"/>
            <a:ext cx="832945" cy="417651"/>
          </a:xfrm>
          <a:prstGeom prst="wedgeRoundRectCallout">
            <a:avLst>
              <a:gd name="adj1" fmla="val 80992"/>
              <a:gd name="adj2" fmla="val 10349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/>
              <a:t>1980 </a:t>
            </a:r>
            <a:r>
              <a:rPr lang="fr-CH" sz="800" b="1" dirty="0" err="1"/>
              <a:t>Smallpox</a:t>
            </a:r>
            <a:r>
              <a:rPr lang="fr-CH" sz="800" b="1" dirty="0"/>
              <a:t> Eradication</a:t>
            </a:r>
          </a:p>
          <a:p>
            <a:pPr algn="ctr"/>
            <a:r>
              <a:rPr lang="fr-CH" sz="800" b="1" dirty="0"/>
              <a:t>4 billion </a:t>
            </a:r>
            <a:endParaRPr lang="en-GB" sz="800" b="1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C56149-DE92-47F7-BB62-DD7FFAFA2A03}"/>
              </a:ext>
            </a:extLst>
          </p:cNvPr>
          <p:cNvSpPr/>
          <p:nvPr/>
        </p:nvSpPr>
        <p:spPr>
          <a:xfrm>
            <a:off x="7308306" y="4005064"/>
            <a:ext cx="1008112" cy="432048"/>
          </a:xfrm>
          <a:prstGeom prst="wedgeRoundRectCallout">
            <a:avLst>
              <a:gd name="adj1" fmla="val -77554"/>
              <a:gd name="adj2" fmla="val -6115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 err="1"/>
              <a:t>Gavi</a:t>
            </a:r>
            <a:r>
              <a:rPr lang="fr-CH" sz="800" dirty="0"/>
              <a:t>, GF EVI, IVI, IVR, MMV,  UNAIDS, STOP TB… DCVMN,   </a:t>
            </a:r>
            <a:endParaRPr lang="en-GB" sz="8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DAB7F7F-9E05-4264-BBA2-B3754EE22C29}"/>
              </a:ext>
            </a:extLst>
          </p:cNvPr>
          <p:cNvSpPr/>
          <p:nvPr/>
        </p:nvSpPr>
        <p:spPr>
          <a:xfrm>
            <a:off x="6019802" y="4428032"/>
            <a:ext cx="736113" cy="288032"/>
          </a:xfrm>
          <a:prstGeom prst="wedgeRoundRectCallout">
            <a:avLst>
              <a:gd name="adj1" fmla="val -53770"/>
              <a:gd name="adj2" fmla="val -17281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dirty="0"/>
              <a:t>1988: Polio Eradication</a:t>
            </a:r>
            <a:endParaRPr lang="en-GB" sz="800" dirty="0"/>
          </a:p>
        </p:txBody>
      </p:sp>
      <p:sp>
        <p:nvSpPr>
          <p:cNvPr id="8" name="Rectangle 7"/>
          <p:cNvSpPr/>
          <p:nvPr/>
        </p:nvSpPr>
        <p:spPr>
          <a:xfrm>
            <a:off x="2627785" y="3068960"/>
            <a:ext cx="288032" cy="17281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ounded Rectangular Callout 8"/>
          <p:cNvSpPr/>
          <p:nvPr/>
        </p:nvSpPr>
        <p:spPr>
          <a:xfrm>
            <a:off x="1187626" y="3897052"/>
            <a:ext cx="704504" cy="324036"/>
          </a:xfrm>
          <a:prstGeom prst="wedgeRoundRectCallout">
            <a:avLst>
              <a:gd name="adj1" fmla="val 95710"/>
              <a:gd name="adj2" fmla="val 8376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/>
              <a:t> </a:t>
            </a:r>
          </a:p>
          <a:p>
            <a:pPr algn="ctr"/>
            <a:r>
              <a:rPr lang="fr-CH" sz="800" b="1" dirty="0" err="1"/>
              <a:t>Penicillin</a:t>
            </a:r>
            <a:r>
              <a:rPr lang="fr-CH" sz="800" b="1" dirty="0"/>
              <a:t> in 1928</a:t>
            </a:r>
          </a:p>
          <a:p>
            <a:pPr algn="ctr"/>
            <a:r>
              <a:rPr lang="fr-CH" sz="800" b="1" dirty="0"/>
              <a:t>2 billion</a:t>
            </a:r>
          </a:p>
          <a:p>
            <a:pPr algn="ctr"/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64919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Countries Economies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4047C-E60D-432E-AEB6-9D64FB9C9591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9093" name="Picture 5" descr="http://upload.wikimedia.org/wikipedia/en/thumb/2/2e/Developing_countries_map.png/400px-Developing_countries_ma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572"/>
            <a:ext cx="8712968" cy="40406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49167" y="6021322"/>
            <a:ext cx="2509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  transitioning to </a:t>
            </a:r>
            <a:r>
              <a:rPr lang="en-US" sz="1200" dirty="0">
                <a:hlinkClick r:id="rId5" tooltip="Developed economy"/>
              </a:rPr>
              <a:t>developed economy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820547" y="60974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9164" y="5716488"/>
            <a:ext cx="337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1200" dirty="0"/>
              <a:t> developing economies according to the UN &amp; IMF</a:t>
            </a:r>
          </a:p>
        </p:txBody>
      </p:sp>
      <p:sp>
        <p:nvSpPr>
          <p:cNvPr id="13" name="Oval 12"/>
          <p:cNvSpPr/>
          <p:nvPr/>
        </p:nvSpPr>
        <p:spPr>
          <a:xfrm>
            <a:off x="820547" y="5868888"/>
            <a:ext cx="152400" cy="152400"/>
          </a:xfrm>
          <a:prstGeom prst="ellipse">
            <a:avLst/>
          </a:prstGeom>
          <a:solidFill>
            <a:srgbClr val="007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8" y="5517860"/>
            <a:ext cx="4779876" cy="865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53" y="6445363"/>
            <a:ext cx="89649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>
                <a:hlinkClick r:id="rId7"/>
              </a:rPr>
              <a:t>https://www.un.org/development/desa/dpad/wp-content/uploads/sites/45/WESP2019_BOOK-web.pdf</a:t>
            </a:r>
            <a:r>
              <a:rPr lang="fr-CH" sz="10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DFA0-8DAF-4674-A3CC-3E9039E1F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5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6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37" y="1037413"/>
            <a:ext cx="87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GB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DCVMN 2011: </a:t>
            </a:r>
            <a:r>
              <a:rPr lang="en-GB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 manufacturers from 13 countries and territories </a:t>
            </a:r>
            <a:endParaRPr lang="en-US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0575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Ellipse 8"/>
          <p:cNvSpPr/>
          <p:nvPr/>
        </p:nvSpPr>
        <p:spPr>
          <a:xfrm>
            <a:off x="2082838" y="3721596"/>
            <a:ext cx="98822" cy="97631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35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9449" y="485734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29895" y="377042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1803" y="516399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72508" y="504987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9177" y="480247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43621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82236" y="392894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5701" y="458025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26030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00912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62258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87376" y="409089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31582" y="397924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05088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59952" y="422395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37255" y="409110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1501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72494" y="397446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67554" y="38477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36398" y="384724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93648" y="364537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015857" y="369510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47572" y="576701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519721" y="576701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7299" y="5706465"/>
            <a:ext cx="2012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as of Jan 2012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08406" y="5701619"/>
            <a:ext cx="34074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with WHO PQ vaccines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041489" y="4125981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908157" y="412422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6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37" y="1037413"/>
            <a:ext cx="87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GB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DCVMN 2014: </a:t>
            </a:r>
            <a:r>
              <a:rPr lang="en-GB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 manufacturers from 16 countries and territories </a:t>
            </a:r>
            <a:endParaRPr lang="en-US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0575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Ellipse 8"/>
          <p:cNvSpPr/>
          <p:nvPr/>
        </p:nvSpPr>
        <p:spPr>
          <a:xfrm>
            <a:off x="2082838" y="3721596"/>
            <a:ext cx="98822" cy="97631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35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29449" y="474761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76013" y="4038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9449" y="485734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34089" y="527372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29895" y="377042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41803" y="516399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36198" y="390210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72508" y="504987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9177" y="480247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3621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82236" y="392894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15701" y="458025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26030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00912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62258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87376" y="409089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85516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00912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31582" y="397924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97104" y="403411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05088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59952" y="422395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37255" y="409110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1501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77282" y="406181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72494" y="397446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36398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02187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90917" y="391333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67554" y="38477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36398" y="384724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11229" y="384665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251894" y="391959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388489" y="378149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93648" y="364537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91765" y="358873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15857" y="369510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939950" y="380483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47572" y="576701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519721" y="576701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299" y="5706465"/>
            <a:ext cx="2012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as of Jan 2015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8406" y="5701619"/>
            <a:ext cx="34074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with WHO PQ vaccines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41489" y="4125981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908157" y="412422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6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37" y="1037413"/>
            <a:ext cx="87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en-GB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DCVMN 2016: </a:t>
            </a:r>
            <a:r>
              <a:rPr lang="en-GB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 manufacturers from 17 countries and territories </a:t>
            </a:r>
            <a:endParaRPr lang="en-US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0575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Ellipse 8"/>
          <p:cNvSpPr/>
          <p:nvPr/>
        </p:nvSpPr>
        <p:spPr>
          <a:xfrm>
            <a:off x="2082838" y="3721596"/>
            <a:ext cx="98822" cy="97631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35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29449" y="474761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76013" y="4038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9449" y="485734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2075" y="514650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34089" y="527372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29895" y="377042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1803" y="516399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36198" y="390210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20246" y="399157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72508" y="504987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39177" y="480247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3621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82236" y="392894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15701" y="458025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5776" y="4316321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26030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00912" y="42044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62258" y="40926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7376" y="409089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85516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00912" y="398075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1582" y="397924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35295" y="3864735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97104" y="403411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05088" y="411667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59952" y="422395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534834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37255" y="409110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1501" y="422293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77282" y="4061812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72494" y="3974463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36398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502187" y="3986812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90917" y="3913330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67554" y="384776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36398" y="3847241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511229" y="3846655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51894" y="391959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88489" y="378149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50308" y="377908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507800" y="372034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6398" y="372034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21952" y="3781497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93648" y="3645379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91765" y="3588734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015857" y="369510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939950" y="3804836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7572" y="5767018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19721" y="5767018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7299" y="5706465"/>
            <a:ext cx="2012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as of Jan 2016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8406" y="5701619"/>
            <a:ext cx="34074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en-GB" sz="105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Members with WHO PQ vaccines</a:t>
            </a:r>
            <a:endParaRPr lang="en-US" sz="105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041489" y="4125981"/>
            <a:ext cx="109728" cy="109728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908157" y="4124226"/>
            <a:ext cx="109728" cy="1097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112359</TotalTime>
  <Words>864</Words>
  <Application>Microsoft Office PowerPoint</Application>
  <PresentationFormat>On-screen Show (4:3)</PresentationFormat>
  <Paragraphs>167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Arial Black</vt:lpstr>
      <vt:lpstr>Bahnschrift SemiLight</vt:lpstr>
      <vt:lpstr>Calibri</vt:lpstr>
      <vt:lpstr>Calibri Light</vt:lpstr>
      <vt:lpstr>Cambria Math</vt:lpstr>
      <vt:lpstr>Gill Sans</vt:lpstr>
      <vt:lpstr>Helvetica</vt:lpstr>
      <vt:lpstr>Helvetica Light</vt:lpstr>
      <vt:lpstr>Office Theme</vt:lpstr>
      <vt:lpstr>2_Office Theme</vt:lpstr>
      <vt:lpstr>3_Office Theme</vt:lpstr>
      <vt:lpstr>4_Office Theme</vt:lpstr>
      <vt:lpstr>7_Office Theme</vt:lpstr>
      <vt:lpstr>8_Office Theme</vt:lpstr>
      <vt:lpstr>Developing Countries’ Vaccine Manufacturers’ Network International </vt:lpstr>
      <vt:lpstr>Mission: our purpose and mandate </vt:lpstr>
      <vt:lpstr>DCVMN International</vt:lpstr>
      <vt:lpstr>Our Challenge : Vaccination for all people Our Chance: Global Partnerships</vt:lpstr>
      <vt:lpstr>Developing Countries Economies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DCVMN Contributions to the  Global Vaccination Landscape </vt:lpstr>
      <vt:lpstr>DCVMs preventing regional infectious diseases</vt:lpstr>
      <vt:lpstr>Outbreaks with epidemic potential</vt:lpstr>
      <vt:lpstr>PowerPoint Presentation</vt:lpstr>
      <vt:lpstr>A history of DCVMN impact on vaccine innovations</vt:lpstr>
      <vt:lpstr>ZIKA</vt:lpstr>
      <vt:lpstr>PowerPoint Presentation</vt:lpstr>
      <vt:lpstr>Concluding remarks on HIC</vt:lpstr>
      <vt:lpstr>PowerPoint Presentation</vt:lpstr>
      <vt:lpstr>DCVMN Collaborating organizations and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Smith, Emma M</cp:lastModifiedBy>
  <cp:revision>551</cp:revision>
  <cp:lastPrinted>2013-10-02T07:44:17Z</cp:lastPrinted>
  <dcterms:created xsi:type="dcterms:W3CDTF">2013-08-02T12:24:38Z</dcterms:created>
  <dcterms:modified xsi:type="dcterms:W3CDTF">2019-11-22T09:19:48Z</dcterms:modified>
</cp:coreProperties>
</file>